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117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</p:sldIdLst>
  <p:sldSz cx="9144000" cy="6858000" type="screen4x3"/>
  <p:notesSz cx="6888163" cy="100203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de-DE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2075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endParaRPr lang="de-DE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17063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de-DE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2075" y="9517063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7CBF0023-3F6D-47E4-827D-3170FE04143E}" type="slidenum">
              <a:rPr lang="de-DE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C90208-1028-4330-86CC-125CAB071317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2DA111-BDE5-4FDC-93CC-F65DE1E0101D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004F45-6F31-4EC2-8710-9E9A3E5AA182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CD554A-0621-46E6-A1A8-6B1A99948E26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9ADE6C-D8F6-4E5A-A26F-4818A492C136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E9DAC3-F2D0-46D3-80A3-4B2A12CDAE43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979906-594B-4C9A-BF66-3B3B9CAC7F95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B2BF67-27F9-496D-B6C0-EF791BAEE6B5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63FCBA-0962-43BD-8AC0-89BF165FBA90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57C995-1CFF-4C89-8AF4-F71B27CB4290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93A9C0-05AB-4F93-A07F-A3BCEE6CFE5F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8C57C96-FC2E-4A93-8F98-733CEE59623B}" type="slidenum">
              <a:rPr lang="de-DE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WI-Tabu</a:t>
            </a:r>
            <a:endParaRPr lang="de-DE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OHG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Personengesellschaft</a:t>
            </a:r>
          </a:p>
          <a:p>
            <a:r>
              <a:rPr lang="de-DE"/>
              <a:t>Haftung</a:t>
            </a:r>
          </a:p>
          <a:p>
            <a:r>
              <a:rPr lang="de-DE"/>
              <a:t>Ohne andere Rechtsformen</a:t>
            </a:r>
          </a:p>
          <a:p>
            <a:r>
              <a:rPr lang="de-DE"/>
              <a:t>Rechtsform</a:t>
            </a:r>
          </a:p>
          <a:p>
            <a:pPr>
              <a:buFontTx/>
              <a:buNone/>
            </a:pPr>
            <a:endParaRPr lang="de-DE"/>
          </a:p>
          <a:p>
            <a:pPr>
              <a:buFontTx/>
              <a:buNone/>
            </a:pPr>
            <a:endParaRPr lang="de-DE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AIDA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Marketingmodell</a:t>
            </a:r>
          </a:p>
          <a:p>
            <a:r>
              <a:rPr lang="de-DE" dirty="0" smtClean="0"/>
              <a:t>Phasen</a:t>
            </a:r>
          </a:p>
          <a:p>
            <a:r>
              <a:rPr lang="de-DE" dirty="0" smtClean="0"/>
              <a:t>Verkaufspsychologie</a:t>
            </a:r>
          </a:p>
          <a:p>
            <a:r>
              <a:rPr lang="de-DE" dirty="0" smtClean="0"/>
              <a:t>Kaufentscheidung</a:t>
            </a:r>
            <a:endParaRPr lang="de-DE" dirty="0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Teambildungsphasen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forming</a:t>
            </a:r>
            <a:endParaRPr lang="de-DE" dirty="0" smtClean="0"/>
          </a:p>
          <a:p>
            <a:r>
              <a:rPr lang="de-DE" dirty="0" err="1" smtClean="0"/>
              <a:t>storming</a:t>
            </a:r>
            <a:endParaRPr lang="de-DE" dirty="0" smtClean="0"/>
          </a:p>
          <a:p>
            <a:r>
              <a:rPr lang="de-DE" dirty="0" err="1" smtClean="0"/>
              <a:t>norming</a:t>
            </a:r>
            <a:endParaRPr lang="de-DE" dirty="0" smtClean="0"/>
          </a:p>
          <a:p>
            <a:r>
              <a:rPr lang="de-DE" dirty="0" err="1"/>
              <a:t>p</a:t>
            </a:r>
            <a:r>
              <a:rPr lang="de-DE" dirty="0" err="1" smtClean="0"/>
              <a:t>erformig</a:t>
            </a:r>
            <a:endParaRPr lang="de-DE" dirty="0" smtClean="0"/>
          </a:p>
          <a:p>
            <a:r>
              <a:rPr lang="de-DE" dirty="0" err="1" smtClean="0"/>
              <a:t>adjourning</a:t>
            </a:r>
            <a:endParaRPr lang="de-DE" dirty="0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Transportschicht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OSI</a:t>
            </a:r>
          </a:p>
          <a:p>
            <a:r>
              <a:rPr lang="de-DE" dirty="0" smtClean="0"/>
              <a:t>TCP</a:t>
            </a:r>
          </a:p>
          <a:p>
            <a:r>
              <a:rPr lang="de-DE" dirty="0" smtClean="0"/>
              <a:t>Protokoll</a:t>
            </a:r>
          </a:p>
          <a:p>
            <a:r>
              <a:rPr lang="de-DE" dirty="0" smtClean="0"/>
              <a:t>Einheitlicher Zugriff</a:t>
            </a:r>
          </a:p>
          <a:p>
            <a:endParaRPr lang="de-DE" dirty="0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Schwachstellenanalyse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Risiko</a:t>
            </a:r>
          </a:p>
          <a:p>
            <a:r>
              <a:rPr lang="de-DE" dirty="0" smtClean="0"/>
              <a:t>Eintrittswahrscheinlichkeit</a:t>
            </a:r>
          </a:p>
          <a:p>
            <a:r>
              <a:rPr lang="de-DE" dirty="0" smtClean="0"/>
              <a:t>Schadensausmaß</a:t>
            </a:r>
          </a:p>
          <a:p>
            <a:r>
              <a:rPr lang="de-DE" dirty="0" smtClean="0"/>
              <a:t>Matrix</a:t>
            </a:r>
          </a:p>
          <a:p>
            <a:endParaRPr lang="de-DE" dirty="0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eRecruitment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Online-Bewerbung</a:t>
            </a:r>
          </a:p>
          <a:p>
            <a:r>
              <a:rPr lang="de-DE" dirty="0" smtClean="0"/>
              <a:t>Stellenbeschreibung</a:t>
            </a:r>
          </a:p>
          <a:p>
            <a:r>
              <a:rPr lang="de-DE" dirty="0" smtClean="0"/>
              <a:t>Internet</a:t>
            </a:r>
          </a:p>
          <a:p>
            <a:r>
              <a:rPr lang="de-DE" dirty="0" smtClean="0"/>
              <a:t>E-Mail</a:t>
            </a:r>
          </a:p>
          <a:p>
            <a:endParaRPr lang="de-DE" dirty="0"/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Phishing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Daten</a:t>
            </a:r>
          </a:p>
          <a:p>
            <a:r>
              <a:rPr lang="de-DE" dirty="0" smtClean="0"/>
              <a:t>Website</a:t>
            </a:r>
          </a:p>
          <a:p>
            <a:r>
              <a:rPr lang="de-DE" dirty="0" smtClean="0"/>
              <a:t>Diebstall</a:t>
            </a:r>
          </a:p>
          <a:p>
            <a:r>
              <a:rPr lang="de-DE" dirty="0" smtClean="0"/>
              <a:t>E-Mail</a:t>
            </a:r>
          </a:p>
          <a:p>
            <a:endParaRPr lang="de-DE" dirty="0"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Fachkompetenz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Methodenkompetenz</a:t>
            </a:r>
          </a:p>
          <a:p>
            <a:r>
              <a:rPr lang="de-DE" dirty="0" smtClean="0"/>
              <a:t>Sozialkompetenz</a:t>
            </a:r>
          </a:p>
          <a:p>
            <a:r>
              <a:rPr lang="de-DE" dirty="0" smtClean="0"/>
              <a:t>Fähigkeit</a:t>
            </a:r>
          </a:p>
          <a:p>
            <a:r>
              <a:rPr lang="de-DE" dirty="0" smtClean="0"/>
              <a:t>Persönliche Kompetenz</a:t>
            </a:r>
          </a:p>
          <a:p>
            <a:endParaRPr lang="de-DE" dirty="0"/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Management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Exceptions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Führungstechnik</a:t>
            </a:r>
          </a:p>
          <a:p>
            <a:r>
              <a:rPr lang="de-DE" dirty="0" smtClean="0"/>
              <a:t>Selbstständigkeit</a:t>
            </a:r>
          </a:p>
          <a:p>
            <a:r>
              <a:rPr lang="de-DE" dirty="0" smtClean="0"/>
              <a:t>Ausnahmen</a:t>
            </a:r>
          </a:p>
          <a:p>
            <a:r>
              <a:rPr lang="de-DE" dirty="0" smtClean="0"/>
              <a:t>Unvorhersehbare Ereignisse</a:t>
            </a:r>
          </a:p>
          <a:p>
            <a:endParaRPr lang="de-DE" dirty="0"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Management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Objectives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Führungstechnik</a:t>
            </a:r>
          </a:p>
          <a:p>
            <a:r>
              <a:rPr lang="de-DE" dirty="0" smtClean="0"/>
              <a:t>SMART</a:t>
            </a:r>
          </a:p>
          <a:p>
            <a:r>
              <a:rPr lang="de-DE" dirty="0" smtClean="0"/>
              <a:t>Zieldefinition</a:t>
            </a:r>
          </a:p>
          <a:p>
            <a:r>
              <a:rPr lang="de-DE" dirty="0" smtClean="0"/>
              <a:t>Mitarbeitergespräch</a:t>
            </a:r>
          </a:p>
          <a:p>
            <a:endParaRPr lang="de-DE" dirty="0"/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Herzbergtheorie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Hygienefaktoren</a:t>
            </a:r>
          </a:p>
          <a:p>
            <a:r>
              <a:rPr lang="de-DE" dirty="0" smtClean="0"/>
              <a:t>Motivatoren</a:t>
            </a:r>
          </a:p>
          <a:p>
            <a:r>
              <a:rPr lang="de-DE" dirty="0" smtClean="0"/>
              <a:t>Arbeitszufriedenheit</a:t>
            </a:r>
          </a:p>
          <a:p>
            <a:r>
              <a:rPr lang="de-DE" dirty="0" smtClean="0"/>
              <a:t>Bezahlung</a:t>
            </a:r>
          </a:p>
          <a:p>
            <a:endParaRPr lang="de-DE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AG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Vorstand</a:t>
            </a:r>
          </a:p>
          <a:p>
            <a:r>
              <a:rPr lang="de-DE"/>
              <a:t>Hauptversammlung</a:t>
            </a:r>
          </a:p>
          <a:p>
            <a:r>
              <a:rPr lang="de-DE"/>
              <a:t>Aufsichtsrat</a:t>
            </a:r>
          </a:p>
          <a:p>
            <a:r>
              <a:rPr lang="de-DE"/>
              <a:t>Kapitalgesellschaft</a:t>
            </a:r>
          </a:p>
          <a:p>
            <a:r>
              <a:rPr lang="de-DE"/>
              <a:t>Anteile</a:t>
            </a:r>
          </a:p>
          <a:p>
            <a:r>
              <a:rPr lang="de-DE"/>
              <a:t>Börse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Zertifikat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Internet</a:t>
            </a:r>
          </a:p>
          <a:p>
            <a:r>
              <a:rPr lang="de-DE" dirty="0" smtClean="0"/>
              <a:t>Netzwerk</a:t>
            </a:r>
          </a:p>
          <a:p>
            <a:r>
              <a:rPr lang="de-DE" dirty="0" smtClean="0"/>
              <a:t>Authentifizierung</a:t>
            </a:r>
          </a:p>
          <a:p>
            <a:r>
              <a:rPr lang="de-DE" dirty="0" smtClean="0"/>
              <a:t>Public Key</a:t>
            </a:r>
          </a:p>
          <a:p>
            <a:endParaRPr lang="de-DE" dirty="0"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Nischenstrategie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Kostenführerschaft</a:t>
            </a:r>
          </a:p>
          <a:p>
            <a:r>
              <a:rPr lang="de-DE" dirty="0" smtClean="0"/>
              <a:t>Qualität</a:t>
            </a:r>
          </a:p>
          <a:p>
            <a:r>
              <a:rPr lang="de-DE" dirty="0" smtClean="0"/>
              <a:t>Produkt</a:t>
            </a:r>
          </a:p>
          <a:p>
            <a:r>
              <a:rPr lang="de-DE" dirty="0" smtClean="0"/>
              <a:t>Segment</a:t>
            </a:r>
          </a:p>
          <a:p>
            <a:endParaRPr lang="de-DE" dirty="0"/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SWOT-Analyse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Stärken</a:t>
            </a:r>
          </a:p>
          <a:p>
            <a:r>
              <a:rPr lang="de-DE" dirty="0" smtClean="0"/>
              <a:t>Schwächen</a:t>
            </a:r>
          </a:p>
          <a:p>
            <a:r>
              <a:rPr lang="de-DE" dirty="0" smtClean="0"/>
              <a:t>Chancen</a:t>
            </a:r>
          </a:p>
          <a:p>
            <a:r>
              <a:rPr lang="de-DE" dirty="0" smtClean="0"/>
              <a:t>Risiken</a:t>
            </a:r>
          </a:p>
          <a:p>
            <a:endParaRPr lang="de-DE" dirty="0"/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IPv6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IPv4</a:t>
            </a:r>
          </a:p>
          <a:p>
            <a:r>
              <a:rPr lang="de-DE" dirty="0" smtClean="0"/>
              <a:t>Protokoll</a:t>
            </a:r>
          </a:p>
          <a:p>
            <a:r>
              <a:rPr lang="de-DE" dirty="0" smtClean="0"/>
              <a:t>Netzwerk</a:t>
            </a:r>
          </a:p>
          <a:p>
            <a:r>
              <a:rPr lang="de-DE" dirty="0" smtClean="0"/>
              <a:t>2</a:t>
            </a:r>
            <a:r>
              <a:rPr lang="de-DE" baseline="30000" dirty="0" smtClean="0"/>
              <a:t>128</a:t>
            </a:r>
            <a:endParaRPr lang="de-DE" dirty="0"/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Benchmarking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Vergleich</a:t>
            </a:r>
          </a:p>
          <a:p>
            <a:r>
              <a:rPr lang="de-DE" dirty="0" smtClean="0"/>
              <a:t>Richtwert</a:t>
            </a:r>
          </a:p>
          <a:p>
            <a:r>
              <a:rPr lang="de-DE" dirty="0" smtClean="0"/>
              <a:t>Analyseinstrument</a:t>
            </a:r>
          </a:p>
          <a:p>
            <a:r>
              <a:rPr lang="de-DE" dirty="0" smtClean="0"/>
              <a:t>Datensammlung</a:t>
            </a:r>
            <a:endParaRPr lang="de-DE" dirty="0"/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Portfolioanalyse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Cash </a:t>
            </a:r>
            <a:r>
              <a:rPr lang="de-DE" dirty="0" err="1" smtClean="0"/>
              <a:t>Cows</a:t>
            </a:r>
            <a:endParaRPr lang="de-DE" dirty="0" smtClean="0"/>
          </a:p>
          <a:p>
            <a:r>
              <a:rPr lang="de-DE" dirty="0" smtClean="0"/>
              <a:t>Stars</a:t>
            </a:r>
          </a:p>
          <a:p>
            <a:r>
              <a:rPr lang="de-DE" dirty="0" err="1" smtClean="0"/>
              <a:t>Question</a:t>
            </a:r>
            <a:r>
              <a:rPr lang="de-DE" dirty="0" smtClean="0"/>
              <a:t> Marks</a:t>
            </a:r>
          </a:p>
          <a:p>
            <a:r>
              <a:rPr lang="de-DE" dirty="0" smtClean="0"/>
              <a:t>Poor Dogs</a:t>
            </a:r>
          </a:p>
          <a:p>
            <a:r>
              <a:rPr lang="de-DE" dirty="0" smtClean="0"/>
              <a:t>Marktwachstum</a:t>
            </a:r>
          </a:p>
          <a:p>
            <a:r>
              <a:rPr lang="de-DE" dirty="0" smtClean="0"/>
              <a:t>Marktanteil</a:t>
            </a:r>
          </a:p>
          <a:p>
            <a:endParaRPr lang="de-DE" dirty="0"/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Controlling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Steuerung</a:t>
            </a:r>
          </a:p>
          <a:p>
            <a:r>
              <a:rPr lang="de-DE" dirty="0" smtClean="0"/>
              <a:t>Überprüfung</a:t>
            </a:r>
          </a:p>
          <a:p>
            <a:r>
              <a:rPr lang="de-DE" dirty="0" smtClean="0"/>
              <a:t>Erfolgskontrolle</a:t>
            </a:r>
          </a:p>
          <a:p>
            <a:r>
              <a:rPr lang="de-DE" dirty="0" smtClean="0"/>
              <a:t>Kennzahlen</a:t>
            </a:r>
          </a:p>
          <a:p>
            <a:endParaRPr lang="de-DE" dirty="0"/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ER-Modell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Modellierung</a:t>
            </a:r>
          </a:p>
          <a:p>
            <a:r>
              <a:rPr lang="de-DE" dirty="0" smtClean="0"/>
              <a:t>Darstelllung</a:t>
            </a:r>
          </a:p>
          <a:p>
            <a:r>
              <a:rPr lang="de-DE" dirty="0" smtClean="0"/>
              <a:t>Prozess</a:t>
            </a:r>
          </a:p>
          <a:p>
            <a:r>
              <a:rPr lang="de-DE" dirty="0" smtClean="0"/>
              <a:t>Datenbank</a:t>
            </a:r>
          </a:p>
          <a:p>
            <a:endParaRPr lang="de-DE" dirty="0"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3-Tier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Client-Server-Architektur</a:t>
            </a:r>
          </a:p>
          <a:p>
            <a:r>
              <a:rPr lang="de-DE" dirty="0" smtClean="0"/>
              <a:t>Grafische Oberfläche</a:t>
            </a:r>
          </a:p>
          <a:p>
            <a:r>
              <a:rPr lang="de-DE" dirty="0" smtClean="0"/>
              <a:t>Logik</a:t>
            </a:r>
          </a:p>
          <a:p>
            <a:r>
              <a:rPr lang="de-DE" dirty="0" smtClean="0"/>
              <a:t>Datenbank</a:t>
            </a:r>
          </a:p>
          <a:p>
            <a:endParaRPr lang="de-DE" dirty="0"/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Produktlebenszyklus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Markteinführung</a:t>
            </a:r>
          </a:p>
          <a:p>
            <a:r>
              <a:rPr lang="de-DE" dirty="0" smtClean="0"/>
              <a:t>Lebensdauer</a:t>
            </a:r>
          </a:p>
          <a:p>
            <a:r>
              <a:rPr lang="de-DE" dirty="0" smtClean="0"/>
              <a:t>Portfolio</a:t>
            </a:r>
          </a:p>
          <a:p>
            <a:r>
              <a:rPr lang="de-DE" dirty="0" smtClean="0"/>
              <a:t>Sättigung</a:t>
            </a:r>
          </a:p>
          <a:p>
            <a:endParaRPr lang="de-DE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Standortbestimmung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Beschaffungsorientierte Faktoren</a:t>
            </a:r>
          </a:p>
          <a:p>
            <a:r>
              <a:rPr lang="de-DE"/>
              <a:t>Umweltorientierte Faktoren</a:t>
            </a:r>
          </a:p>
          <a:p>
            <a:r>
              <a:rPr lang="de-DE"/>
              <a:t>Absatzorientierte Faktoren</a:t>
            </a:r>
          </a:p>
          <a:p>
            <a:r>
              <a:rPr lang="de-DE"/>
              <a:t>Rechtlich / politisch</a:t>
            </a:r>
          </a:p>
          <a:p>
            <a:r>
              <a:rPr lang="de-DE"/>
              <a:t>Konkurrenz</a:t>
            </a:r>
          </a:p>
          <a:p>
            <a:r>
              <a:rPr lang="de-DE"/>
              <a:t>Infrastruktur</a:t>
            </a:r>
          </a:p>
          <a:p>
            <a:r>
              <a:rPr lang="de-DE"/>
              <a:t>Transportwege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SLA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Service Level</a:t>
            </a:r>
          </a:p>
          <a:p>
            <a:r>
              <a:rPr lang="de-DE" dirty="0" smtClean="0"/>
              <a:t>ITIL</a:t>
            </a:r>
          </a:p>
          <a:p>
            <a:r>
              <a:rPr lang="de-DE" dirty="0" smtClean="0"/>
              <a:t>Dienstleistung</a:t>
            </a:r>
          </a:p>
          <a:p>
            <a:r>
              <a:rPr lang="de-DE" dirty="0" smtClean="0"/>
              <a:t>Service Level Management</a:t>
            </a:r>
          </a:p>
          <a:p>
            <a:endParaRPr lang="de-DE" dirty="0" smtClean="0"/>
          </a:p>
          <a:p>
            <a:endParaRPr lang="de-DE" dirty="0"/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</a:t>
            </a:r>
            <a:r>
              <a:rPr lang="de-DE" dirty="0" smtClean="0"/>
              <a:t>LA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SLA</a:t>
            </a:r>
          </a:p>
          <a:p>
            <a:r>
              <a:rPr lang="de-DE" dirty="0" smtClean="0"/>
              <a:t>ITIL</a:t>
            </a:r>
          </a:p>
          <a:p>
            <a:r>
              <a:rPr lang="de-DE" dirty="0" smtClean="0"/>
              <a:t>intern</a:t>
            </a:r>
          </a:p>
          <a:p>
            <a:r>
              <a:rPr lang="de-DE" dirty="0" smtClean="0"/>
              <a:t>Vertrag</a:t>
            </a:r>
          </a:p>
          <a:p>
            <a:endParaRPr lang="de-DE" dirty="0" smtClean="0"/>
          </a:p>
          <a:p>
            <a:endParaRPr lang="de-DE" dirty="0"/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Underpinning</a:t>
            </a:r>
            <a:r>
              <a:rPr lang="de-DE" dirty="0" smtClean="0"/>
              <a:t> </a:t>
            </a:r>
            <a:r>
              <a:rPr lang="de-DE" dirty="0" err="1" smtClean="0"/>
              <a:t>Contact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SLA</a:t>
            </a:r>
          </a:p>
          <a:p>
            <a:r>
              <a:rPr lang="de-DE" dirty="0" smtClean="0"/>
              <a:t>ITIL</a:t>
            </a:r>
          </a:p>
          <a:p>
            <a:r>
              <a:rPr lang="de-DE" dirty="0" smtClean="0"/>
              <a:t>extern</a:t>
            </a:r>
          </a:p>
          <a:p>
            <a:r>
              <a:rPr lang="de-DE" dirty="0" smtClean="0"/>
              <a:t>Vertrag</a:t>
            </a:r>
            <a:endParaRPr lang="de-DE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Supply-Chain-Management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Faktoren</a:t>
            </a:r>
          </a:p>
          <a:p>
            <a:r>
              <a:rPr lang="de-DE" dirty="0"/>
              <a:t>Verwaltung</a:t>
            </a:r>
          </a:p>
          <a:p>
            <a:r>
              <a:rPr lang="de-DE" dirty="0"/>
              <a:t>Optimierung</a:t>
            </a:r>
          </a:p>
          <a:p>
            <a:r>
              <a:rPr lang="de-DE" dirty="0" smtClean="0"/>
              <a:t>Reihenfolge</a:t>
            </a:r>
          </a:p>
          <a:p>
            <a:r>
              <a:rPr lang="de-DE" dirty="0" smtClean="0"/>
              <a:t>Produktion</a:t>
            </a:r>
          </a:p>
          <a:p>
            <a:r>
              <a:rPr lang="de-DE" dirty="0" smtClean="0"/>
              <a:t>Beschaffung</a:t>
            </a:r>
            <a:endParaRPr lang="de-DE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Materialdisposition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Materialwirtschaft</a:t>
            </a:r>
          </a:p>
          <a:p>
            <a:r>
              <a:rPr lang="de-DE"/>
              <a:t>Teilgebiet</a:t>
            </a:r>
          </a:p>
          <a:p>
            <a:r>
              <a:rPr lang="de-DE"/>
              <a:t>Optimierung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/>
              <a:t>Ablaufgebundene Produktionslogistik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Einzelfertigung</a:t>
            </a:r>
          </a:p>
          <a:p>
            <a:r>
              <a:rPr lang="de-DE"/>
              <a:t>Reihenfertigung</a:t>
            </a:r>
          </a:p>
          <a:p>
            <a:r>
              <a:rPr lang="de-DE"/>
              <a:t>Materialwirtschaft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Externes Rechnungswesen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Fibu</a:t>
            </a:r>
          </a:p>
          <a:p>
            <a:r>
              <a:rPr lang="de-DE"/>
              <a:t>Bilanzierung</a:t>
            </a:r>
          </a:p>
          <a:p>
            <a:r>
              <a:rPr lang="de-DE"/>
              <a:t>Investoren</a:t>
            </a:r>
          </a:p>
          <a:p>
            <a:r>
              <a:rPr lang="de-DE"/>
              <a:t>Staat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Internes Rechnungswesen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KLR</a:t>
            </a:r>
            <a:endParaRPr lang="de-DE" dirty="0"/>
          </a:p>
          <a:p>
            <a:r>
              <a:rPr lang="de-DE" dirty="0"/>
              <a:t>Finanzierung</a:t>
            </a:r>
          </a:p>
          <a:p>
            <a:r>
              <a:rPr lang="de-DE" dirty="0"/>
              <a:t>Investition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Kapital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Geld</a:t>
            </a:r>
          </a:p>
          <a:p>
            <a:r>
              <a:rPr lang="de-DE"/>
              <a:t>Vermögen</a:t>
            </a:r>
          </a:p>
          <a:p>
            <a:endParaRPr lang="de-DE"/>
          </a:p>
          <a:p>
            <a:pPr>
              <a:buFontTx/>
              <a:buNone/>
            </a:pPr>
            <a:endParaRPr lang="de-DE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/>
              <a:t>Verfahren zur statischen Investitionsrechnung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Kostenvergleich</a:t>
            </a:r>
          </a:p>
          <a:p>
            <a:r>
              <a:rPr lang="de-DE"/>
              <a:t>Amortisationsvergleich</a:t>
            </a:r>
          </a:p>
          <a:p>
            <a:r>
              <a:rPr lang="de-DE"/>
              <a:t>Gewinnvergleich</a:t>
            </a:r>
          </a:p>
          <a:p>
            <a:r>
              <a:rPr lang="de-DE"/>
              <a:t>Rentabilitätsvergleich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BWL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Betrieb</a:t>
            </a:r>
          </a:p>
          <a:p>
            <a:r>
              <a:rPr lang="de-DE"/>
              <a:t>Wirtschaft</a:t>
            </a:r>
          </a:p>
          <a:p>
            <a:r>
              <a:rPr lang="de-DE"/>
              <a:t>Lehre</a:t>
            </a:r>
          </a:p>
          <a:p>
            <a:r>
              <a:rPr lang="de-DE"/>
              <a:t>Wissenschaft</a:t>
            </a:r>
          </a:p>
          <a:p>
            <a:r>
              <a:rPr lang="de-DE"/>
              <a:t>Ökonomisches Prinzip</a:t>
            </a:r>
          </a:p>
          <a:p>
            <a:r>
              <a:rPr lang="de-DE"/>
              <a:t>VWL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/>
              <a:t>Verfahren zur dynamischen Investition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Kapitalwertmethode (sehr exakte  Bewertungsmöglichkeit, selbst bei unterschiedlichen  Laufzeiten, Zinssätzen und Zahlungsstrukturen)</a:t>
            </a:r>
          </a:p>
          <a:p>
            <a:r>
              <a:rPr lang="de-DE"/>
              <a:t>interne Zinsfußmethode</a:t>
            </a:r>
          </a:p>
          <a:p>
            <a:r>
              <a:rPr lang="de-DE"/>
              <a:t>Annuitätenmethode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Kosten und Leistungsrechnung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Vollkostenrechnung</a:t>
            </a:r>
          </a:p>
          <a:p>
            <a:r>
              <a:rPr lang="de-DE"/>
              <a:t>Teilkostenrechnung</a:t>
            </a:r>
          </a:p>
          <a:p>
            <a:r>
              <a:rPr lang="de-DE"/>
              <a:t>Plankostenrechnung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/>
              <a:t>Recruit Phase (Personalgewinnung)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Personalplanung</a:t>
            </a:r>
          </a:p>
          <a:p>
            <a:r>
              <a:rPr lang="de-DE"/>
              <a:t>Job Profil</a:t>
            </a:r>
          </a:p>
          <a:p>
            <a:r>
              <a:rPr lang="de-DE"/>
              <a:t>Personal</a:t>
            </a:r>
          </a:p>
          <a:p>
            <a:r>
              <a:rPr lang="de-DE"/>
              <a:t>HR</a:t>
            </a:r>
          </a:p>
          <a:p>
            <a:r>
              <a:rPr lang="de-DE"/>
              <a:t>Stellenausschreibung</a:t>
            </a:r>
          </a:p>
          <a:p>
            <a:r>
              <a:rPr lang="de-DE"/>
              <a:t>Marketing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/>
              <a:t>Select Phase (Personalgewinnung)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Screening</a:t>
            </a:r>
          </a:p>
          <a:p>
            <a:r>
              <a:rPr lang="de-DE"/>
              <a:t>Grobauswahl</a:t>
            </a:r>
          </a:p>
          <a:p>
            <a:r>
              <a:rPr lang="de-DE"/>
              <a:t>Tests</a:t>
            </a:r>
          </a:p>
          <a:p>
            <a:r>
              <a:rPr lang="de-DE"/>
              <a:t>Selektionsinterview</a:t>
            </a:r>
          </a:p>
          <a:p>
            <a:r>
              <a:rPr lang="de-DE"/>
              <a:t>HR</a:t>
            </a:r>
          </a:p>
          <a:p>
            <a:r>
              <a:rPr lang="de-DE"/>
              <a:t>Personal</a:t>
            </a:r>
          </a:p>
          <a:p>
            <a:endParaRPr lang="de-DE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/>
              <a:t>Employ Phase (Personalgewinnung)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Entscheidung</a:t>
            </a:r>
          </a:p>
          <a:p>
            <a:r>
              <a:rPr lang="de-DE"/>
              <a:t>Einarbeitung</a:t>
            </a:r>
          </a:p>
          <a:p>
            <a:r>
              <a:rPr lang="de-DE"/>
              <a:t>Mitarbeiterführung</a:t>
            </a:r>
          </a:p>
          <a:p>
            <a:r>
              <a:rPr lang="de-DE"/>
              <a:t>Personal</a:t>
            </a:r>
          </a:p>
          <a:p>
            <a:r>
              <a:rPr lang="de-DE"/>
              <a:t>HR</a:t>
            </a:r>
          </a:p>
          <a:p>
            <a:r>
              <a:rPr lang="de-DE"/>
              <a:t>Stelle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Intrinsische Motivation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Mitarbeiter</a:t>
            </a:r>
          </a:p>
          <a:p>
            <a:r>
              <a:rPr lang="de-DE"/>
              <a:t>HR</a:t>
            </a:r>
          </a:p>
          <a:p>
            <a:r>
              <a:rPr lang="de-DE"/>
              <a:t>Personal</a:t>
            </a:r>
          </a:p>
          <a:p>
            <a:r>
              <a:rPr lang="de-DE"/>
              <a:t>Zielvorgaben</a:t>
            </a:r>
          </a:p>
          <a:p>
            <a:r>
              <a:rPr lang="de-DE"/>
              <a:t>Führung</a:t>
            </a:r>
          </a:p>
          <a:p>
            <a:r>
              <a:rPr lang="de-DE"/>
              <a:t>Von innen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Extrinsische Motivation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Von außen</a:t>
            </a:r>
          </a:p>
          <a:p>
            <a:r>
              <a:rPr lang="de-DE"/>
              <a:t>HR</a:t>
            </a:r>
          </a:p>
          <a:p>
            <a:r>
              <a:rPr lang="de-DE"/>
              <a:t>Personal</a:t>
            </a:r>
          </a:p>
          <a:p>
            <a:r>
              <a:rPr lang="de-DE"/>
              <a:t>Mitarbeiter</a:t>
            </a:r>
          </a:p>
          <a:p>
            <a:r>
              <a:rPr lang="de-DE"/>
              <a:t>Führung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2 Faktoren Theorie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Herzberg</a:t>
            </a:r>
          </a:p>
          <a:p>
            <a:r>
              <a:rPr lang="de-DE"/>
              <a:t>Hygienefaktoren</a:t>
            </a:r>
          </a:p>
          <a:p>
            <a:r>
              <a:rPr lang="de-DE"/>
              <a:t>Motivatoren</a:t>
            </a:r>
          </a:p>
          <a:p>
            <a:r>
              <a:rPr lang="de-DE"/>
              <a:t>Personal</a:t>
            </a:r>
          </a:p>
          <a:p>
            <a:r>
              <a:rPr lang="de-DE"/>
              <a:t>HR</a:t>
            </a:r>
          </a:p>
          <a:p>
            <a:r>
              <a:rPr lang="de-DE"/>
              <a:t>Motivation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Bedürfnispyramide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Maslov</a:t>
            </a:r>
          </a:p>
          <a:p>
            <a:r>
              <a:rPr lang="de-DE"/>
              <a:t>Hierarchie</a:t>
            </a:r>
          </a:p>
          <a:p>
            <a:r>
              <a:rPr lang="de-DE"/>
              <a:t>Defizit</a:t>
            </a:r>
          </a:p>
          <a:p>
            <a:r>
              <a:rPr lang="de-DE"/>
              <a:t>Wachstum</a:t>
            </a:r>
          </a:p>
          <a:p>
            <a:r>
              <a:rPr lang="de-DE"/>
              <a:t>Selbstverwirklichung</a:t>
            </a:r>
          </a:p>
          <a:p>
            <a:r>
              <a:rPr lang="de-DE"/>
              <a:t>Sozial</a:t>
            </a:r>
          </a:p>
          <a:p>
            <a:r>
              <a:rPr lang="de-DE"/>
              <a:t>physisch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620713"/>
            <a:ext cx="7772400" cy="1143000"/>
          </a:xfrm>
        </p:spPr>
        <p:txBody>
          <a:bodyPr/>
          <a:lstStyle/>
          <a:p>
            <a:r>
              <a:rPr lang="de-DE"/>
              <a:t>KITA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Kick in the Ass</a:t>
            </a:r>
          </a:p>
          <a:p>
            <a:r>
              <a:rPr lang="de-DE"/>
              <a:t>Autorität</a:t>
            </a:r>
          </a:p>
          <a:p>
            <a:r>
              <a:rPr lang="de-DE"/>
              <a:t>Respekt</a:t>
            </a:r>
          </a:p>
          <a:p>
            <a:r>
              <a:rPr lang="de-DE"/>
              <a:t>Strafe</a:t>
            </a:r>
          </a:p>
          <a:p>
            <a:r>
              <a:rPr lang="de-DE"/>
              <a:t>Ständige Überwachung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Betrieb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Ort der Leistungserbringung</a:t>
            </a:r>
          </a:p>
          <a:p>
            <a:r>
              <a:rPr lang="de-DE"/>
              <a:t>Unternehmen</a:t>
            </a:r>
          </a:p>
          <a:p>
            <a:r>
              <a:rPr lang="de-DE"/>
              <a:t>Fremdbedarfsdeckung</a:t>
            </a:r>
          </a:p>
          <a:p>
            <a:r>
              <a:rPr lang="de-DE"/>
              <a:t>Systemunabhängig</a:t>
            </a:r>
          </a:p>
          <a:p>
            <a:r>
              <a:rPr lang="de-DE"/>
              <a:t>Wirtschaftseinheit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On-the-Job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Lernpartnerschaft</a:t>
            </a:r>
          </a:p>
          <a:p>
            <a:r>
              <a:rPr lang="de-DE"/>
              <a:t>Projektarbeit</a:t>
            </a:r>
          </a:p>
          <a:p>
            <a:r>
              <a:rPr lang="de-DE"/>
              <a:t>Job Rotation</a:t>
            </a:r>
          </a:p>
          <a:p>
            <a:r>
              <a:rPr lang="de-DE"/>
              <a:t>Personalentwicklung</a:t>
            </a:r>
          </a:p>
          <a:p>
            <a:r>
              <a:rPr lang="de-DE"/>
              <a:t>HR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Off-the-job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Seminare</a:t>
            </a:r>
          </a:p>
          <a:p>
            <a:r>
              <a:rPr lang="de-DE"/>
              <a:t>Weiterbildung</a:t>
            </a:r>
          </a:p>
          <a:p>
            <a:r>
              <a:rPr lang="de-DE"/>
              <a:t>HR</a:t>
            </a:r>
          </a:p>
          <a:p>
            <a:r>
              <a:rPr lang="de-DE"/>
              <a:t>Personal</a:t>
            </a:r>
          </a:p>
          <a:p>
            <a:r>
              <a:rPr lang="de-DE"/>
              <a:t>Entwicklung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Into-the-Job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Ausbildung</a:t>
            </a:r>
          </a:p>
          <a:p>
            <a:r>
              <a:rPr lang="de-DE"/>
              <a:t>Berufsakademie</a:t>
            </a:r>
          </a:p>
          <a:p>
            <a:r>
              <a:rPr lang="de-DE"/>
              <a:t>Wir</a:t>
            </a:r>
          </a:p>
          <a:p>
            <a:r>
              <a:rPr lang="de-DE"/>
              <a:t>Personalentwicklung</a:t>
            </a:r>
          </a:p>
          <a:p>
            <a:endParaRPr lang="de-DE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/>
              <a:t>Sozialversicherungspflichtiges Bruttoentgelt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Lohn</a:t>
            </a:r>
          </a:p>
          <a:p>
            <a:r>
              <a:rPr lang="de-DE"/>
              <a:t>Gehalt</a:t>
            </a:r>
          </a:p>
          <a:p>
            <a:r>
              <a:rPr lang="de-DE"/>
              <a:t>Zuschüsse</a:t>
            </a:r>
          </a:p>
          <a:p>
            <a:r>
              <a:rPr lang="de-DE"/>
              <a:t>Vermögenswirksam</a:t>
            </a:r>
          </a:p>
          <a:p>
            <a:r>
              <a:rPr lang="de-DE"/>
              <a:t>Firmenwagen</a:t>
            </a:r>
          </a:p>
          <a:p>
            <a:r>
              <a:rPr lang="de-DE"/>
              <a:t>Sachwerte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Lohnsteuerkarte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Steuerklasse</a:t>
            </a:r>
          </a:p>
          <a:p>
            <a:r>
              <a:rPr lang="de-DE"/>
              <a:t>Elektronisch</a:t>
            </a:r>
          </a:p>
          <a:p>
            <a:r>
              <a:rPr lang="de-DE"/>
              <a:t>2010</a:t>
            </a:r>
          </a:p>
          <a:p>
            <a:r>
              <a:rPr lang="de-DE"/>
              <a:t>Steuerfreibeträge</a:t>
            </a:r>
          </a:p>
          <a:p>
            <a:r>
              <a:rPr lang="de-DE"/>
              <a:t>Arbeitnehmer, Arbeitgeber</a:t>
            </a:r>
          </a:p>
          <a:p>
            <a:r>
              <a:rPr lang="de-DE"/>
              <a:t>abführen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Gesetzesbücher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BGB</a:t>
            </a:r>
          </a:p>
          <a:p>
            <a:r>
              <a:rPr lang="de-DE"/>
              <a:t>HGB</a:t>
            </a:r>
          </a:p>
          <a:p>
            <a:r>
              <a:rPr lang="de-DE"/>
              <a:t>StGB</a:t>
            </a:r>
          </a:p>
          <a:p>
            <a:r>
              <a:rPr lang="de-DE"/>
              <a:t>AktGB / GmbHGB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BGB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Zivilrecht - allgemein, Vertraggestaltung, Sachrecht, Familienrecht, Erbrecht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HGB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Erweiterung d. BGB</a:t>
            </a:r>
          </a:p>
          <a:p>
            <a:r>
              <a:rPr lang="de-DE"/>
              <a:t>Sonderrecht f. Kaufleute</a:t>
            </a:r>
          </a:p>
          <a:p>
            <a:r>
              <a:rPr lang="de-DE"/>
              <a:t> Kaufmannbegriff, </a:t>
            </a:r>
          </a:p>
          <a:p>
            <a:r>
              <a:rPr lang="de-DE"/>
              <a:t>Firma&amp;Haftung, </a:t>
            </a:r>
          </a:p>
          <a:p>
            <a:r>
              <a:rPr lang="de-DE"/>
              <a:t>Handelsregister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/>
              <a:t>Grundprinzip der Vertragsgestaltung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Pacta</a:t>
            </a:r>
            <a:r>
              <a:rPr lang="de-DE" dirty="0"/>
              <a:t> </a:t>
            </a:r>
            <a:r>
              <a:rPr lang="de-DE" dirty="0" err="1"/>
              <a:t>sunt</a:t>
            </a:r>
            <a:r>
              <a:rPr lang="de-DE" dirty="0"/>
              <a:t> </a:t>
            </a:r>
            <a:r>
              <a:rPr lang="de-DE" dirty="0" err="1" smtClean="0"/>
              <a:t>servanda</a:t>
            </a:r>
            <a:r>
              <a:rPr lang="de-DE" dirty="0" smtClean="0"/>
              <a:t> (Verträge sind einzuhalten)</a:t>
            </a:r>
          </a:p>
          <a:p>
            <a:endParaRPr lang="de-DE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Aufbauorganisation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Stellen</a:t>
            </a:r>
          </a:p>
          <a:p>
            <a:r>
              <a:rPr lang="de-DE"/>
              <a:t>Organisatorisch</a:t>
            </a:r>
          </a:p>
          <a:p>
            <a:r>
              <a:rPr lang="de-DE"/>
              <a:t>Ebenen</a:t>
            </a:r>
          </a:p>
          <a:p>
            <a:r>
              <a:rPr lang="de-DE"/>
              <a:t>Organiramm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Externe Stakeholder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2800"/>
              <a:t>Staat</a:t>
            </a:r>
          </a:p>
          <a:p>
            <a:r>
              <a:rPr lang="de-DE" sz="2800"/>
              <a:t>Gesellschaft</a:t>
            </a:r>
          </a:p>
          <a:p>
            <a:r>
              <a:rPr lang="de-DE" sz="2800"/>
              <a:t>Lieferanten</a:t>
            </a:r>
          </a:p>
          <a:p>
            <a:r>
              <a:rPr lang="de-DE" sz="2800"/>
              <a:t>Kunden</a:t>
            </a:r>
          </a:p>
          <a:p>
            <a:r>
              <a:rPr lang="de-DE" sz="2800"/>
              <a:t>Gläubiger</a:t>
            </a:r>
          </a:p>
          <a:p>
            <a:r>
              <a:rPr lang="de-DE" sz="2800"/>
              <a:t>Interessensgruppen</a:t>
            </a:r>
          </a:p>
          <a:p>
            <a:r>
              <a:rPr lang="de-DE" sz="2800"/>
              <a:t>Personengruppen</a:t>
            </a:r>
          </a:p>
          <a:p>
            <a:r>
              <a:rPr lang="de-DE" sz="2800"/>
              <a:t>Außerhalb / außen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Ablauforganisation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Arbeitsprozess</a:t>
            </a:r>
          </a:p>
          <a:p>
            <a:r>
              <a:rPr lang="de-DE"/>
              <a:t>Ressourcen</a:t>
            </a:r>
          </a:p>
          <a:p>
            <a:r>
              <a:rPr lang="de-DE"/>
              <a:t>Räumlich</a:t>
            </a:r>
          </a:p>
          <a:p>
            <a:r>
              <a:rPr lang="de-DE"/>
              <a:t>Zeitlich</a:t>
            </a:r>
          </a:p>
          <a:p>
            <a:r>
              <a:rPr lang="de-DE"/>
              <a:t>personell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Partizipation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Mitbestimmung</a:t>
            </a:r>
          </a:p>
          <a:p>
            <a:r>
              <a:rPr lang="de-DE"/>
              <a:t>Demokratie</a:t>
            </a:r>
          </a:p>
          <a:p>
            <a:r>
              <a:rPr lang="de-DE"/>
              <a:t>Abstimmung</a:t>
            </a:r>
          </a:p>
          <a:p>
            <a:r>
              <a:rPr lang="de-DE"/>
              <a:t>Entscheidungsqualität</a:t>
            </a:r>
          </a:p>
          <a:p>
            <a:r>
              <a:rPr lang="de-DE"/>
              <a:t>Kompetenz</a:t>
            </a:r>
          </a:p>
          <a:p>
            <a:r>
              <a:rPr lang="de-DE"/>
              <a:t>Verteilung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Delegation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Abgabe</a:t>
            </a:r>
          </a:p>
          <a:p>
            <a:r>
              <a:rPr lang="de-DE"/>
              <a:t>Entscheidung</a:t>
            </a:r>
          </a:p>
          <a:p>
            <a:r>
              <a:rPr lang="de-DE"/>
              <a:t>Kompetenzverteilung</a:t>
            </a:r>
          </a:p>
          <a:p>
            <a:endParaRPr lang="de-DE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Strategieformulierung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Gesamtunternehmensstrategie</a:t>
            </a:r>
          </a:p>
          <a:p>
            <a:r>
              <a:rPr lang="de-DE"/>
              <a:t>Geschäftsbereich- / Wettbewerbsstrategie (Anpassung, Nische, Differenzierung)</a:t>
            </a:r>
          </a:p>
          <a:p>
            <a:r>
              <a:rPr lang="de-DE"/>
              <a:t>Funktionsbereichstrategie (Neugestaltung, Wertaktivität)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Führunsgsstil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Autoritär</a:t>
            </a:r>
          </a:p>
          <a:p>
            <a:endParaRPr lang="de-DE"/>
          </a:p>
          <a:p>
            <a:r>
              <a:rPr lang="de-DE"/>
              <a:t>Demokratisch</a:t>
            </a:r>
          </a:p>
          <a:p>
            <a:endParaRPr lang="de-DE"/>
          </a:p>
          <a:p>
            <a:r>
              <a:rPr lang="de-DE"/>
              <a:t>Laissez faire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Entscheidungsfindung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de-DE"/>
              <a:t>Problemgenese (Definition, Ursachenanalyse)</a:t>
            </a:r>
          </a:p>
          <a:p>
            <a:pPr>
              <a:lnSpc>
                <a:spcPct val="90000"/>
              </a:lnSpc>
            </a:pPr>
            <a:r>
              <a:rPr lang="de-DE"/>
              <a:t>Alternativengenerierung (Lösungsmöglichkeiten suchen)</a:t>
            </a:r>
          </a:p>
          <a:p>
            <a:pPr>
              <a:lnSpc>
                <a:spcPct val="90000"/>
              </a:lnSpc>
            </a:pPr>
            <a:r>
              <a:rPr lang="de-DE"/>
              <a:t>Alternativenbewertung</a:t>
            </a:r>
          </a:p>
          <a:p>
            <a:pPr>
              <a:lnSpc>
                <a:spcPct val="90000"/>
              </a:lnSpc>
            </a:pPr>
            <a:r>
              <a:rPr lang="de-DE"/>
              <a:t>Auswahl</a:t>
            </a:r>
          </a:p>
          <a:p>
            <a:pPr>
              <a:lnSpc>
                <a:spcPct val="90000"/>
              </a:lnSpc>
            </a:pPr>
            <a:r>
              <a:rPr lang="de-DE"/>
              <a:t>Realisierung</a:t>
            </a:r>
          </a:p>
          <a:p>
            <a:pPr>
              <a:lnSpc>
                <a:spcPct val="90000"/>
              </a:lnSpc>
            </a:pPr>
            <a:r>
              <a:rPr lang="de-DE"/>
              <a:t>Kontrolle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Maximax Prinzip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Alternativenbewertung</a:t>
            </a:r>
          </a:p>
          <a:p>
            <a:r>
              <a:rPr lang="de-DE"/>
              <a:t>Umweltzustände</a:t>
            </a:r>
          </a:p>
          <a:p>
            <a:r>
              <a:rPr lang="de-DE"/>
              <a:t>Optimismus</a:t>
            </a:r>
          </a:p>
          <a:p>
            <a:r>
              <a:rPr lang="de-DE"/>
              <a:t>Risiko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Minimax Prinzip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Alternativenbewertung</a:t>
            </a:r>
          </a:p>
          <a:p>
            <a:r>
              <a:rPr lang="de-DE"/>
              <a:t>Umweltzustände</a:t>
            </a:r>
          </a:p>
          <a:p>
            <a:r>
              <a:rPr lang="de-DE"/>
              <a:t>Pessimismus</a:t>
            </a:r>
          </a:p>
          <a:p>
            <a:r>
              <a:rPr lang="de-DE"/>
              <a:t>Risiko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BCG-Matrix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Wachstum</a:t>
            </a:r>
          </a:p>
          <a:p>
            <a:r>
              <a:rPr lang="de-DE"/>
              <a:t>Portfolio</a:t>
            </a:r>
          </a:p>
          <a:p>
            <a:r>
              <a:rPr lang="de-DE"/>
              <a:t>Marktanteil</a:t>
            </a:r>
          </a:p>
          <a:p>
            <a:r>
              <a:rPr lang="de-DE"/>
              <a:t>Cash Cows</a:t>
            </a:r>
          </a:p>
          <a:p>
            <a:r>
              <a:rPr lang="de-DE"/>
              <a:t>Question Marks</a:t>
            </a:r>
          </a:p>
          <a:p>
            <a:r>
              <a:rPr lang="de-DE"/>
              <a:t>Stars</a:t>
            </a:r>
          </a:p>
          <a:p>
            <a:endParaRPr lang="de-DE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Produktlebenszyklus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Phasen</a:t>
            </a:r>
          </a:p>
          <a:p>
            <a:r>
              <a:rPr lang="de-DE"/>
              <a:t>Entwicklung</a:t>
            </a:r>
          </a:p>
          <a:p>
            <a:r>
              <a:rPr lang="de-DE"/>
              <a:t>Gewinn</a:t>
            </a:r>
          </a:p>
          <a:p>
            <a:r>
              <a:rPr lang="de-DE"/>
              <a:t>Absatz</a:t>
            </a:r>
          </a:p>
          <a:p>
            <a:r>
              <a:rPr lang="de-DE"/>
              <a:t>Wachstum</a:t>
            </a:r>
          </a:p>
          <a:p>
            <a:r>
              <a:rPr lang="de-DE"/>
              <a:t>Reife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Interne Stakeholder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Mitarbeiter</a:t>
            </a:r>
          </a:p>
          <a:p>
            <a:r>
              <a:rPr lang="de-DE"/>
              <a:t>Manager</a:t>
            </a:r>
          </a:p>
          <a:p>
            <a:r>
              <a:rPr lang="de-DE"/>
              <a:t>Eigentümer</a:t>
            </a:r>
          </a:p>
          <a:p>
            <a:r>
              <a:rPr lang="de-DE"/>
              <a:t>Interessensgruppen</a:t>
            </a:r>
          </a:p>
          <a:p>
            <a:r>
              <a:rPr lang="de-DE"/>
              <a:t>Personengruppen</a:t>
            </a:r>
          </a:p>
          <a:p>
            <a:r>
              <a:rPr lang="de-DE"/>
              <a:t>Innerhalb / innen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SWOT-Analyse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Stärken</a:t>
            </a:r>
          </a:p>
          <a:p>
            <a:r>
              <a:rPr lang="de-DE"/>
              <a:t>Schwächen</a:t>
            </a:r>
          </a:p>
          <a:p>
            <a:r>
              <a:rPr lang="de-DE"/>
              <a:t>Möglichkeiten</a:t>
            </a:r>
          </a:p>
          <a:p>
            <a:r>
              <a:rPr lang="de-DE"/>
              <a:t>Risiken</a:t>
            </a:r>
          </a:p>
          <a:p>
            <a:r>
              <a:rPr lang="de-DE"/>
              <a:t>Gegenüberstellung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Erfahrungskurve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Kosten</a:t>
            </a:r>
          </a:p>
          <a:p>
            <a:r>
              <a:rPr lang="de-DE"/>
              <a:t>Kumuliert</a:t>
            </a:r>
          </a:p>
          <a:p>
            <a:r>
              <a:rPr lang="de-DE"/>
              <a:t>Produktionsmenge</a:t>
            </a:r>
          </a:p>
          <a:p>
            <a:r>
              <a:rPr lang="de-DE"/>
              <a:t>Lernen</a:t>
            </a:r>
          </a:p>
          <a:p>
            <a:r>
              <a:rPr lang="de-DE"/>
              <a:t>Optimierung</a:t>
            </a:r>
          </a:p>
          <a:p>
            <a:pPr>
              <a:buFontTx/>
              <a:buNone/>
            </a:pPr>
            <a:endParaRPr lang="de-DE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Marketing Mix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Vier</a:t>
            </a:r>
          </a:p>
          <a:p>
            <a:r>
              <a:rPr lang="de-DE"/>
              <a:t>Ps</a:t>
            </a:r>
          </a:p>
          <a:p>
            <a:r>
              <a:rPr lang="de-DE"/>
              <a:t>Price</a:t>
            </a:r>
          </a:p>
          <a:p>
            <a:r>
              <a:rPr lang="de-DE"/>
              <a:t>Product</a:t>
            </a:r>
          </a:p>
          <a:p>
            <a:r>
              <a:rPr lang="de-DE"/>
              <a:t>Placement</a:t>
            </a:r>
          </a:p>
          <a:p>
            <a:r>
              <a:rPr lang="de-DE"/>
              <a:t>Promotion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Der Projektauftrag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de-DE" sz="2400"/>
              <a:t> * Projektbezeichnung</a:t>
            </a:r>
          </a:p>
          <a:p>
            <a:pPr>
              <a:lnSpc>
                <a:spcPct val="90000"/>
              </a:lnSpc>
            </a:pPr>
            <a:r>
              <a:rPr lang="de-DE" sz="2400"/>
              <a:t>    * Auftraggeber</a:t>
            </a:r>
          </a:p>
          <a:p>
            <a:pPr>
              <a:lnSpc>
                <a:spcPct val="90000"/>
              </a:lnSpc>
            </a:pPr>
            <a:r>
              <a:rPr lang="de-DE" sz="2400"/>
              <a:t>    * Projektbeginn und –ende</a:t>
            </a:r>
          </a:p>
          <a:p>
            <a:pPr>
              <a:lnSpc>
                <a:spcPct val="90000"/>
              </a:lnSpc>
            </a:pPr>
            <a:r>
              <a:rPr lang="de-DE" sz="2400"/>
              <a:t>    * Kurzbeschreibung, Unternehmensbedarf und Ziele</a:t>
            </a:r>
          </a:p>
          <a:p>
            <a:pPr>
              <a:lnSpc>
                <a:spcPct val="90000"/>
              </a:lnSpc>
            </a:pPr>
            <a:r>
              <a:rPr lang="de-DE" sz="2400"/>
              <a:t>    * Projektergebnisse</a:t>
            </a:r>
          </a:p>
          <a:p>
            <a:pPr>
              <a:lnSpc>
                <a:spcPct val="90000"/>
              </a:lnSpc>
            </a:pPr>
            <a:r>
              <a:rPr lang="de-DE" sz="2400"/>
              <a:t>    * Projektbudget</a:t>
            </a:r>
          </a:p>
          <a:p>
            <a:pPr>
              <a:lnSpc>
                <a:spcPct val="90000"/>
              </a:lnSpc>
            </a:pPr>
            <a:r>
              <a:rPr lang="de-DE" sz="2400"/>
              <a:t>    * Projektleiter, evtl. Projektteam</a:t>
            </a:r>
          </a:p>
          <a:p>
            <a:pPr>
              <a:lnSpc>
                <a:spcPct val="90000"/>
              </a:lnSpc>
            </a:pPr>
            <a:r>
              <a:rPr lang="de-DE" sz="2400"/>
              <a:t>    * Annahmen und Beschränkungen</a:t>
            </a:r>
          </a:p>
          <a:p>
            <a:pPr>
              <a:lnSpc>
                <a:spcPct val="90000"/>
              </a:lnSpc>
            </a:pPr>
            <a:r>
              <a:rPr lang="de-DE" sz="2400"/>
              <a:t>    * Ressourcenzuweisung</a:t>
            </a:r>
          </a:p>
          <a:p>
            <a:pPr>
              <a:lnSpc>
                <a:spcPct val="90000"/>
              </a:lnSpc>
            </a:pPr>
            <a:r>
              <a:rPr lang="de-DE" sz="2400"/>
              <a:t>    * Terminvorgaben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/>
              <a:t>Bestandteile d. Projektmanagements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de-DE" sz="2400"/>
              <a:t>Projektplanung</a:t>
            </a:r>
          </a:p>
          <a:p>
            <a:pPr>
              <a:lnSpc>
                <a:spcPct val="90000"/>
              </a:lnSpc>
            </a:pPr>
            <a:r>
              <a:rPr lang="de-DE" sz="2400"/>
              <a:t>Abwicklungszielplanung</a:t>
            </a:r>
          </a:p>
          <a:p>
            <a:pPr>
              <a:lnSpc>
                <a:spcPct val="90000"/>
              </a:lnSpc>
            </a:pPr>
            <a:r>
              <a:rPr lang="de-DE" sz="2400"/>
              <a:t>Projektstrukturplanung</a:t>
            </a:r>
          </a:p>
          <a:p>
            <a:pPr>
              <a:lnSpc>
                <a:spcPct val="90000"/>
              </a:lnSpc>
            </a:pPr>
            <a:r>
              <a:rPr lang="de-DE" sz="2400"/>
              <a:t>Ablaufplanung</a:t>
            </a:r>
          </a:p>
          <a:p>
            <a:pPr>
              <a:lnSpc>
                <a:spcPct val="90000"/>
              </a:lnSpc>
            </a:pPr>
            <a:r>
              <a:rPr lang="de-DE" sz="2400"/>
              <a:t>Einsatzmittelplanung</a:t>
            </a:r>
          </a:p>
          <a:p>
            <a:pPr>
              <a:lnSpc>
                <a:spcPct val="90000"/>
              </a:lnSpc>
            </a:pPr>
            <a:r>
              <a:rPr lang="de-DE" sz="2400"/>
              <a:t>Projektorganisationsplanung</a:t>
            </a:r>
          </a:p>
          <a:p>
            <a:pPr>
              <a:lnSpc>
                <a:spcPct val="90000"/>
              </a:lnSpc>
            </a:pPr>
            <a:r>
              <a:rPr lang="de-DE" sz="2400"/>
              <a:t>Kostenplanung</a:t>
            </a:r>
          </a:p>
          <a:p>
            <a:pPr>
              <a:lnSpc>
                <a:spcPct val="90000"/>
              </a:lnSpc>
            </a:pPr>
            <a:r>
              <a:rPr lang="de-DE" sz="2400"/>
              <a:t>Terminplanung</a:t>
            </a:r>
          </a:p>
          <a:p>
            <a:pPr>
              <a:lnSpc>
                <a:spcPct val="90000"/>
              </a:lnSpc>
            </a:pPr>
            <a:r>
              <a:rPr lang="de-DE" sz="2400"/>
              <a:t>Projektbudgetplanung</a:t>
            </a:r>
          </a:p>
          <a:p>
            <a:pPr>
              <a:lnSpc>
                <a:spcPct val="90000"/>
              </a:lnSpc>
            </a:pPr>
            <a:r>
              <a:rPr lang="de-DE" sz="2400"/>
              <a:t>Dokumentations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Operatives Controlling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Rentabilität</a:t>
            </a:r>
          </a:p>
          <a:p>
            <a:r>
              <a:rPr lang="de-DE"/>
              <a:t>Wirtschaftlichkeit</a:t>
            </a:r>
          </a:p>
          <a:p>
            <a:r>
              <a:rPr lang="de-DE"/>
              <a:t>Liquidität</a:t>
            </a:r>
          </a:p>
          <a:p>
            <a:r>
              <a:rPr lang="de-DE"/>
              <a:t>Kennzahlen</a:t>
            </a:r>
          </a:p>
          <a:p>
            <a:endParaRPr lang="de-DE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Strategisches Controlling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SWOT</a:t>
            </a:r>
          </a:p>
          <a:p>
            <a:r>
              <a:rPr lang="de-DE"/>
              <a:t>Chancen / Risiken</a:t>
            </a:r>
          </a:p>
          <a:p>
            <a:r>
              <a:rPr lang="de-DE"/>
              <a:t>Stärken / Schwächen</a:t>
            </a:r>
          </a:p>
          <a:p>
            <a:r>
              <a:rPr lang="de-DE"/>
              <a:t>Frühwarnindikatoren</a:t>
            </a:r>
          </a:p>
          <a:p>
            <a:endParaRPr lang="de-DE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Balanced Scorecard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Perspektiven</a:t>
            </a:r>
          </a:p>
          <a:p>
            <a:r>
              <a:rPr lang="de-DE"/>
              <a:t>Kennzahlen</a:t>
            </a:r>
          </a:p>
          <a:p>
            <a:r>
              <a:rPr lang="de-DE"/>
              <a:t>Unternehmenserfolg</a:t>
            </a:r>
          </a:p>
          <a:p>
            <a:r>
              <a:rPr lang="de-DE"/>
              <a:t>Steuerung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Bubblesort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Sortierverfahren</a:t>
            </a:r>
          </a:p>
          <a:p>
            <a:r>
              <a:rPr lang="de-DE" dirty="0" err="1" smtClean="0"/>
              <a:t>Straight</a:t>
            </a:r>
            <a:r>
              <a:rPr lang="de-DE" dirty="0" smtClean="0"/>
              <a:t> </a:t>
            </a:r>
            <a:r>
              <a:rPr lang="de-DE" dirty="0" err="1" smtClean="0"/>
              <a:t>Selection</a:t>
            </a:r>
            <a:r>
              <a:rPr lang="de-DE" dirty="0" smtClean="0"/>
              <a:t> </a:t>
            </a:r>
            <a:r>
              <a:rPr lang="de-DE" dirty="0" err="1" smtClean="0"/>
              <a:t>Sort</a:t>
            </a:r>
            <a:endParaRPr lang="de-DE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48" y="642918"/>
            <a:ext cx="7772400" cy="1143000"/>
          </a:xfrm>
        </p:spPr>
        <p:txBody>
          <a:bodyPr/>
          <a:lstStyle/>
          <a:p>
            <a:r>
              <a:rPr lang="de-DE" dirty="0" err="1"/>
              <a:t>Straight</a:t>
            </a:r>
            <a:r>
              <a:rPr lang="de-DE" dirty="0"/>
              <a:t> </a:t>
            </a:r>
            <a:r>
              <a:rPr lang="de-DE" dirty="0" err="1"/>
              <a:t>Selection</a:t>
            </a:r>
            <a:r>
              <a:rPr lang="de-DE" dirty="0"/>
              <a:t> </a:t>
            </a:r>
            <a:r>
              <a:rPr lang="de-DE" dirty="0" err="1"/>
              <a:t>Sort</a:t>
            </a:r>
            <a:endParaRPr lang="de-DE" dirty="0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Sortierverfahren</a:t>
            </a:r>
          </a:p>
          <a:p>
            <a:r>
              <a:rPr lang="de-DE" dirty="0" err="1" smtClean="0"/>
              <a:t>Bubblesort</a:t>
            </a:r>
            <a:endParaRPr lang="de-DE" dirty="0" smtClean="0"/>
          </a:p>
          <a:p>
            <a:endParaRPr lang="de-DE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Konstitutive Entscheidungen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Standortwahl</a:t>
            </a:r>
          </a:p>
          <a:p>
            <a:r>
              <a:rPr lang="de-DE"/>
              <a:t>Rechtsformwahl</a:t>
            </a:r>
          </a:p>
          <a:p>
            <a:r>
              <a:rPr lang="de-DE"/>
              <a:t>Organisation</a:t>
            </a:r>
          </a:p>
          <a:p>
            <a:r>
              <a:rPr lang="de-DE"/>
              <a:t>Unternehmensstrategie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Wasserfallmodell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Softwareentwicklung</a:t>
            </a:r>
            <a:endParaRPr lang="de-DE" dirty="0"/>
          </a:p>
          <a:p>
            <a:pPr>
              <a:spcBef>
                <a:spcPts val="275"/>
              </a:spcBef>
              <a:spcAft>
                <a:spcPts val="563"/>
              </a:spcAft>
            </a:pPr>
            <a:r>
              <a:rPr lang="de-DE" dirty="0" smtClean="0"/>
              <a:t>Analyse </a:t>
            </a:r>
            <a:endParaRPr lang="de-DE" dirty="0"/>
          </a:p>
          <a:p>
            <a:pPr>
              <a:spcBef>
                <a:spcPts val="275"/>
              </a:spcBef>
              <a:spcAft>
                <a:spcPts val="563"/>
              </a:spcAft>
            </a:pPr>
            <a:r>
              <a:rPr lang="de-DE" dirty="0" smtClean="0"/>
              <a:t>Design </a:t>
            </a:r>
            <a:endParaRPr lang="de-DE" dirty="0"/>
          </a:p>
          <a:p>
            <a:pPr>
              <a:spcBef>
                <a:spcPts val="275"/>
              </a:spcBef>
              <a:spcAft>
                <a:spcPts val="563"/>
              </a:spcAft>
            </a:pPr>
            <a:r>
              <a:rPr lang="de-DE" dirty="0" smtClean="0"/>
              <a:t>Codierung </a:t>
            </a:r>
            <a:endParaRPr lang="de-DE" dirty="0"/>
          </a:p>
          <a:p>
            <a:pPr>
              <a:spcBef>
                <a:spcPts val="275"/>
              </a:spcBef>
              <a:spcAft>
                <a:spcPts val="563"/>
              </a:spcAft>
            </a:pPr>
            <a:r>
              <a:rPr lang="de-DE" dirty="0"/>
              <a:t>Test  </a:t>
            </a:r>
          </a:p>
          <a:p>
            <a:pPr>
              <a:spcBef>
                <a:spcPts val="275"/>
              </a:spcBef>
              <a:spcAft>
                <a:spcPts val="563"/>
              </a:spcAft>
            </a:pPr>
            <a:r>
              <a:rPr lang="de-DE" dirty="0"/>
              <a:t>Wartung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Rational Unified Process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Softwareentwicklung</a:t>
            </a:r>
          </a:p>
          <a:p>
            <a:r>
              <a:rPr lang="de-DE"/>
              <a:t>Meilensteine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SOA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989138"/>
            <a:ext cx="7772400" cy="4114800"/>
          </a:xfrm>
        </p:spPr>
        <p:txBody>
          <a:bodyPr/>
          <a:lstStyle/>
          <a:p>
            <a:r>
              <a:rPr lang="de-DE" dirty="0"/>
              <a:t>Überbegriff</a:t>
            </a:r>
          </a:p>
          <a:p>
            <a:r>
              <a:rPr lang="de-DE" dirty="0"/>
              <a:t>Disziplin</a:t>
            </a:r>
          </a:p>
          <a:p>
            <a:r>
              <a:rPr lang="de-DE" dirty="0"/>
              <a:t>Unternehmen</a:t>
            </a:r>
          </a:p>
          <a:p>
            <a:r>
              <a:rPr lang="de-DE" dirty="0" smtClean="0"/>
              <a:t>Angepasst</a:t>
            </a:r>
          </a:p>
          <a:p>
            <a:r>
              <a:rPr lang="de-DE" dirty="0" smtClean="0"/>
              <a:t>Dienst</a:t>
            </a:r>
          </a:p>
          <a:p>
            <a:r>
              <a:rPr lang="de-DE" dirty="0" smtClean="0"/>
              <a:t>zusammengefasst</a:t>
            </a:r>
            <a:endParaRPr lang="de-DE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Software as a Service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On Demand</a:t>
            </a:r>
          </a:p>
          <a:p>
            <a:r>
              <a:rPr lang="de-DE"/>
              <a:t>Hardwarekosten</a:t>
            </a:r>
          </a:p>
          <a:p>
            <a:r>
              <a:rPr lang="de-DE"/>
              <a:t>Buchen</a:t>
            </a:r>
          </a:p>
          <a:p>
            <a:r>
              <a:rPr lang="de-DE"/>
              <a:t>Lizenzkosten</a:t>
            </a:r>
          </a:p>
          <a:p>
            <a:r>
              <a:rPr lang="de-DE"/>
              <a:t>Modulartige Erweirtung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RAID 0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Striping</a:t>
            </a:r>
          </a:p>
          <a:p>
            <a:r>
              <a:rPr lang="de-DE"/>
              <a:t>Verteilen</a:t>
            </a:r>
          </a:p>
          <a:p>
            <a:r>
              <a:rPr lang="de-DE"/>
              <a:t>Blöcke</a:t>
            </a:r>
          </a:p>
          <a:p>
            <a:r>
              <a:rPr lang="de-DE"/>
              <a:t>Bit</a:t>
            </a:r>
          </a:p>
          <a:p>
            <a:r>
              <a:rPr lang="de-DE"/>
              <a:t>Block</a:t>
            </a:r>
          </a:p>
          <a:p>
            <a:r>
              <a:rPr lang="de-DE"/>
              <a:t>Performance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RAID 1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Spiegeln</a:t>
            </a:r>
          </a:p>
          <a:p>
            <a:r>
              <a:rPr lang="de-DE"/>
              <a:t>Mirrowing</a:t>
            </a:r>
          </a:p>
          <a:p>
            <a:r>
              <a:rPr lang="de-DE"/>
              <a:t>Sicherheit</a:t>
            </a:r>
          </a:p>
          <a:p>
            <a:r>
              <a:rPr lang="de-DE"/>
              <a:t>Performance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RAID 3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Parität</a:t>
            </a:r>
          </a:p>
          <a:p>
            <a:r>
              <a:rPr lang="de-DE"/>
              <a:t>Summeninformationen</a:t>
            </a:r>
          </a:p>
          <a:p>
            <a:r>
              <a:rPr lang="de-DE"/>
              <a:t>Bitweise</a:t>
            </a:r>
          </a:p>
          <a:p>
            <a:r>
              <a:rPr lang="de-DE"/>
              <a:t>Striping</a:t>
            </a:r>
          </a:p>
          <a:p>
            <a:r>
              <a:rPr lang="de-DE"/>
              <a:t>Performance</a:t>
            </a:r>
          </a:p>
          <a:p>
            <a:r>
              <a:rPr lang="de-DE"/>
              <a:t>Sicherheit</a:t>
            </a:r>
          </a:p>
          <a:p>
            <a:r>
              <a:rPr lang="de-DE"/>
              <a:t>Auslastung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Asymmetrische Verschlüsselung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Public Key</a:t>
            </a:r>
          </a:p>
          <a:p>
            <a:r>
              <a:rPr lang="de-DE" dirty="0"/>
              <a:t>Privat Key</a:t>
            </a:r>
          </a:p>
          <a:p>
            <a:r>
              <a:rPr lang="de-DE" dirty="0"/>
              <a:t>Schlüsselverteilung</a:t>
            </a:r>
          </a:p>
          <a:p>
            <a:r>
              <a:rPr lang="de-DE" dirty="0" smtClean="0"/>
              <a:t>Performance</a:t>
            </a:r>
          </a:p>
          <a:p>
            <a:r>
              <a:rPr lang="de-DE" dirty="0" smtClean="0"/>
              <a:t>Symmetrische Verschlüsselung</a:t>
            </a:r>
          </a:p>
          <a:p>
            <a:endParaRPr lang="de-DE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Symmetrische Verschlüsselung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Schlüsselverteilungsproblem</a:t>
            </a:r>
          </a:p>
          <a:p>
            <a:r>
              <a:rPr lang="de-DE" dirty="0"/>
              <a:t>Schlüssel</a:t>
            </a:r>
          </a:p>
          <a:p>
            <a:r>
              <a:rPr lang="de-DE" dirty="0" smtClean="0"/>
              <a:t>Performance</a:t>
            </a:r>
          </a:p>
          <a:p>
            <a:r>
              <a:rPr lang="de-DE" dirty="0" smtClean="0"/>
              <a:t>Public Key</a:t>
            </a:r>
          </a:p>
          <a:p>
            <a:r>
              <a:rPr lang="de-DE" dirty="0" smtClean="0"/>
              <a:t>Asymmetrische Verschlüsselung</a:t>
            </a:r>
            <a:endParaRPr lang="de-DE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PKI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CA, RA</a:t>
            </a:r>
          </a:p>
          <a:p>
            <a:r>
              <a:rPr lang="de-DE"/>
              <a:t>Zertifikat</a:t>
            </a:r>
          </a:p>
          <a:p>
            <a:r>
              <a:rPr lang="de-DE"/>
              <a:t>SSL</a:t>
            </a:r>
          </a:p>
          <a:p>
            <a:r>
              <a:rPr lang="de-DE"/>
              <a:t>Website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GbR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Personengesellschaft</a:t>
            </a:r>
          </a:p>
          <a:p>
            <a:r>
              <a:rPr lang="de-DE"/>
              <a:t>Private Haftung</a:t>
            </a:r>
          </a:p>
          <a:p>
            <a:r>
              <a:rPr lang="de-DE"/>
              <a:t>Ohne andere Rechtsformen</a:t>
            </a:r>
          </a:p>
          <a:p>
            <a:r>
              <a:rPr lang="de-DE"/>
              <a:t>Rechtsform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Certification Authority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Zertifikat</a:t>
            </a:r>
          </a:p>
          <a:p>
            <a:r>
              <a:rPr lang="de-DE"/>
              <a:t>Signatur</a:t>
            </a:r>
          </a:p>
          <a:p>
            <a:r>
              <a:rPr lang="de-DE"/>
              <a:t>Verteilen</a:t>
            </a:r>
          </a:p>
          <a:p>
            <a:r>
              <a:rPr lang="de-DE"/>
              <a:t>Internet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Cookies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Internet</a:t>
            </a:r>
          </a:p>
          <a:p>
            <a:r>
              <a:rPr lang="de-DE"/>
              <a:t>Temporär</a:t>
            </a:r>
          </a:p>
          <a:p>
            <a:r>
              <a:rPr lang="de-DE"/>
              <a:t>Programmdaten</a:t>
            </a:r>
          </a:p>
          <a:p>
            <a:r>
              <a:rPr lang="de-DE"/>
              <a:t>Kurzseitige Archivierung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620713"/>
            <a:ext cx="7772400" cy="1143000"/>
          </a:xfrm>
        </p:spPr>
        <p:txBody>
          <a:bodyPr/>
          <a:lstStyle/>
          <a:p>
            <a:r>
              <a:rPr lang="de-DE"/>
              <a:t>VPN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Netzwerk</a:t>
            </a:r>
          </a:p>
          <a:p>
            <a:r>
              <a:rPr lang="de-DE"/>
              <a:t>Sicher</a:t>
            </a:r>
          </a:p>
          <a:p>
            <a:r>
              <a:rPr lang="de-DE"/>
              <a:t>Intranet</a:t>
            </a:r>
          </a:p>
          <a:p>
            <a:r>
              <a:rPr lang="de-DE"/>
              <a:t>Verbindung</a:t>
            </a:r>
          </a:p>
          <a:p>
            <a:r>
              <a:rPr lang="de-DE"/>
              <a:t>Netzwerk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Cloud Computing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Ressourcen</a:t>
            </a:r>
          </a:p>
          <a:p>
            <a:r>
              <a:rPr lang="de-DE"/>
              <a:t>Speicher</a:t>
            </a:r>
          </a:p>
          <a:p>
            <a:r>
              <a:rPr lang="de-DE"/>
              <a:t>Netzwerk</a:t>
            </a:r>
          </a:p>
          <a:p>
            <a:r>
              <a:rPr lang="de-DE"/>
              <a:t>Internet</a:t>
            </a:r>
          </a:p>
          <a:p>
            <a:endParaRPr lang="de-DE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DHCP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Dynamisch</a:t>
            </a:r>
          </a:p>
          <a:p>
            <a:r>
              <a:rPr lang="de-DE"/>
              <a:t>IP-Adressen</a:t>
            </a:r>
          </a:p>
          <a:p>
            <a:r>
              <a:rPr lang="de-DE"/>
              <a:t>Server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OSI-Modell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Schichten</a:t>
            </a:r>
          </a:p>
          <a:p>
            <a:r>
              <a:rPr lang="de-DE"/>
              <a:t>Kommunikation</a:t>
            </a:r>
          </a:p>
          <a:p>
            <a:r>
              <a:rPr lang="de-DE"/>
              <a:t>Netzwerk</a:t>
            </a:r>
          </a:p>
          <a:p>
            <a:r>
              <a:rPr lang="de-DE"/>
              <a:t>Verschiedene Systeme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IPv6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Sexitillion</a:t>
            </a:r>
          </a:p>
          <a:p>
            <a:r>
              <a:rPr lang="de-DE"/>
              <a:t>IPv4</a:t>
            </a:r>
          </a:p>
          <a:p>
            <a:r>
              <a:rPr lang="de-DE"/>
              <a:t>Umstellung</a:t>
            </a:r>
          </a:p>
          <a:p>
            <a:r>
              <a:rPr lang="de-DE"/>
              <a:t>Knappheit</a:t>
            </a:r>
          </a:p>
          <a:p>
            <a:endParaRPr lang="de-DE"/>
          </a:p>
          <a:p>
            <a:endParaRPr lang="de-DE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2 Tier Architecture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  <a:p>
            <a:r>
              <a:rPr lang="de-DE"/>
              <a:t>Client-Server</a:t>
            </a:r>
          </a:p>
          <a:p>
            <a:r>
              <a:rPr lang="de-DE"/>
              <a:t>Dienstgebend</a:t>
            </a:r>
          </a:p>
          <a:p>
            <a:r>
              <a:rPr lang="de-DE"/>
              <a:t>Dienstnehmend</a:t>
            </a:r>
          </a:p>
          <a:p>
            <a:r>
              <a:rPr lang="de-DE"/>
              <a:t>Client</a:t>
            </a:r>
          </a:p>
          <a:p>
            <a:r>
              <a:rPr lang="de-DE"/>
              <a:t>Software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PKI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Infraktutur</a:t>
            </a:r>
          </a:p>
          <a:p>
            <a:r>
              <a:rPr lang="de-DE"/>
              <a:t>SSL Zertifikate</a:t>
            </a:r>
          </a:p>
          <a:p>
            <a:r>
              <a:rPr lang="de-DE"/>
              <a:t>Registrierungsauthorität</a:t>
            </a:r>
          </a:p>
          <a:p>
            <a:r>
              <a:rPr lang="de-DE"/>
              <a:t>Validierungsauthorität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Relationale Datenbank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Tabellen</a:t>
            </a:r>
          </a:p>
          <a:p>
            <a:r>
              <a:rPr lang="de-DE"/>
              <a:t>Primärschlüssel</a:t>
            </a:r>
          </a:p>
          <a:p>
            <a:r>
              <a:rPr lang="de-DE"/>
              <a:t>Verknüpft</a:t>
            </a:r>
          </a:p>
          <a:p>
            <a:r>
              <a:rPr lang="de-DE"/>
              <a:t>Datenhaltung</a:t>
            </a:r>
          </a:p>
          <a:p>
            <a:r>
              <a:rPr lang="de-DE"/>
              <a:t>Modell</a:t>
            </a:r>
          </a:p>
          <a:p>
            <a:endParaRPr lang="de-D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GmbH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Kapitalgesellschaft</a:t>
            </a:r>
          </a:p>
          <a:p>
            <a:r>
              <a:rPr lang="de-DE"/>
              <a:t>Private Haftung</a:t>
            </a:r>
          </a:p>
          <a:p>
            <a:r>
              <a:rPr lang="de-DE"/>
              <a:t>Ohne andere Rechtsformen</a:t>
            </a:r>
          </a:p>
          <a:p>
            <a:r>
              <a:rPr lang="de-DE"/>
              <a:t>Rechtsform</a:t>
            </a:r>
          </a:p>
          <a:p>
            <a:r>
              <a:rPr lang="de-DE"/>
              <a:t>Kapital</a:t>
            </a:r>
          </a:p>
          <a:p>
            <a:endParaRPr lang="de-DE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ARIS Konzept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Scheer</a:t>
            </a:r>
          </a:p>
          <a:p>
            <a:r>
              <a:rPr lang="de-DE"/>
              <a:t>Wirtschaftsinformatik</a:t>
            </a:r>
          </a:p>
          <a:p>
            <a:r>
              <a:rPr lang="de-DE"/>
              <a:t>Sichtweisen auf Unternehmensabläufe</a:t>
            </a:r>
          </a:p>
          <a:p>
            <a:endParaRPr lang="de-DE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EPK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Ereignisgesteuert</a:t>
            </a:r>
          </a:p>
          <a:p>
            <a:r>
              <a:rPr lang="de-DE"/>
              <a:t>Prozessmanagement</a:t>
            </a:r>
          </a:p>
          <a:p>
            <a:r>
              <a:rPr lang="de-DE"/>
              <a:t>Funktionen</a:t>
            </a:r>
          </a:p>
          <a:p>
            <a:r>
              <a:rPr lang="de-DE"/>
              <a:t>Ereignisse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ARIS-Toolset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Software</a:t>
            </a:r>
          </a:p>
          <a:p>
            <a:r>
              <a:rPr lang="de-DE"/>
              <a:t>Geschäftsprozesse</a:t>
            </a:r>
          </a:p>
          <a:p>
            <a:r>
              <a:rPr lang="de-DE"/>
              <a:t>SAP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BONAPART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Software</a:t>
            </a:r>
          </a:p>
          <a:p>
            <a:r>
              <a:rPr lang="de-DE"/>
              <a:t>Geschäftsprozesse</a:t>
            </a:r>
          </a:p>
          <a:p>
            <a:r>
              <a:rPr lang="de-DE"/>
              <a:t>SAP</a:t>
            </a:r>
          </a:p>
          <a:p>
            <a:r>
              <a:rPr lang="de-DE"/>
              <a:t>Simulation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Make-or-Buy Entscheidung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2800" dirty="0" smtClean="0"/>
              <a:t>Herstellungskosten </a:t>
            </a:r>
            <a:endParaRPr lang="de-DE" sz="2800" dirty="0"/>
          </a:p>
          <a:p>
            <a:r>
              <a:rPr lang="de-DE" sz="2800" dirty="0" smtClean="0"/>
              <a:t>Abhängigkeit </a:t>
            </a:r>
            <a:r>
              <a:rPr lang="de-DE" sz="2800" dirty="0"/>
              <a:t>vom Lieferanten </a:t>
            </a:r>
          </a:p>
          <a:p>
            <a:r>
              <a:rPr lang="de-DE" sz="2800" dirty="0" smtClean="0"/>
              <a:t>Priorität </a:t>
            </a:r>
            <a:r>
              <a:rPr lang="de-DE" sz="2800" dirty="0"/>
              <a:t>im Unternehmen</a:t>
            </a:r>
          </a:p>
          <a:p>
            <a:r>
              <a:rPr lang="de-DE" sz="2800" dirty="0" smtClean="0"/>
              <a:t>Ressourcen </a:t>
            </a:r>
            <a:r>
              <a:rPr lang="de-DE" sz="2800" dirty="0"/>
              <a:t>zum </a:t>
            </a:r>
            <a:r>
              <a:rPr lang="de-DE" sz="2800" dirty="0" err="1"/>
              <a:t>Make-Process</a:t>
            </a:r>
            <a:r>
              <a:rPr lang="de-DE" sz="2800" dirty="0"/>
              <a:t> vorhanden?</a:t>
            </a:r>
          </a:p>
          <a:p>
            <a:r>
              <a:rPr lang="de-DE" sz="2800" dirty="0" err="1" smtClean="0"/>
              <a:t>Spefizikationsgrad</a:t>
            </a:r>
            <a:endParaRPr lang="de-DE" sz="2800" dirty="0"/>
          </a:p>
          <a:p>
            <a:r>
              <a:rPr lang="de-DE" sz="2800" dirty="0"/>
              <a:t>Selber machen</a:t>
            </a:r>
          </a:p>
          <a:p>
            <a:r>
              <a:rPr lang="de-DE" sz="2800" dirty="0"/>
              <a:t>Produzieren lassen</a:t>
            </a:r>
          </a:p>
          <a:p>
            <a:r>
              <a:rPr lang="de-DE" sz="2800" dirty="0"/>
              <a:t>einkaufen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ITIL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Best Practices</a:t>
            </a:r>
          </a:p>
          <a:p>
            <a:r>
              <a:rPr lang="de-DE" dirty="0" err="1"/>
              <a:t>Good</a:t>
            </a:r>
            <a:r>
              <a:rPr lang="de-DE" dirty="0"/>
              <a:t> Practices</a:t>
            </a:r>
          </a:p>
          <a:p>
            <a:r>
              <a:rPr lang="de-DE" dirty="0" smtClean="0"/>
              <a:t>ITSM</a:t>
            </a:r>
          </a:p>
          <a:p>
            <a:r>
              <a:rPr lang="de-DE" dirty="0" smtClean="0"/>
              <a:t>SLA</a:t>
            </a:r>
            <a:endParaRPr lang="de-DE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ITSM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Unterstützung</a:t>
            </a:r>
          </a:p>
          <a:p>
            <a:r>
              <a:rPr lang="de-DE"/>
              <a:t>IT</a:t>
            </a:r>
          </a:p>
          <a:p>
            <a:r>
              <a:rPr lang="de-DE"/>
              <a:t>Geschäftsprozesse</a:t>
            </a:r>
          </a:p>
          <a:p>
            <a:r>
              <a:rPr lang="de-DE"/>
              <a:t>Maßnahmen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COBIT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Kennzahlen </a:t>
            </a:r>
          </a:p>
          <a:p>
            <a:r>
              <a:rPr lang="de-DE"/>
              <a:t>IT</a:t>
            </a:r>
          </a:p>
          <a:p>
            <a:r>
              <a:rPr lang="de-DE"/>
              <a:t>Unternehmensbereiche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SLA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Service</a:t>
            </a:r>
          </a:p>
          <a:p>
            <a:r>
              <a:rPr lang="de-DE"/>
              <a:t>Definieren</a:t>
            </a:r>
          </a:p>
          <a:p>
            <a:r>
              <a:rPr lang="de-DE"/>
              <a:t>Differenzen</a:t>
            </a:r>
          </a:p>
          <a:p>
            <a:r>
              <a:rPr lang="de-DE"/>
              <a:t>Festlegung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CMMI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Reife</a:t>
            </a:r>
          </a:p>
          <a:p>
            <a:r>
              <a:rPr lang="de-DE"/>
              <a:t>Fortschritt</a:t>
            </a:r>
          </a:p>
          <a:p>
            <a:r>
              <a:rPr lang="de-DE"/>
              <a:t>Modell</a:t>
            </a:r>
          </a:p>
          <a:p>
            <a:r>
              <a:rPr lang="de-DE"/>
              <a:t>Einführungshilfe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KG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Personengesellschaft</a:t>
            </a:r>
          </a:p>
          <a:p>
            <a:r>
              <a:rPr lang="de-DE"/>
              <a:t>Haftung</a:t>
            </a:r>
          </a:p>
          <a:p>
            <a:r>
              <a:rPr lang="de-DE"/>
              <a:t>Ohne andere Rechtsformen</a:t>
            </a:r>
          </a:p>
          <a:p>
            <a:r>
              <a:rPr lang="de-DE"/>
              <a:t>Rechtsform</a:t>
            </a:r>
          </a:p>
          <a:p>
            <a:r>
              <a:rPr lang="de-DE"/>
              <a:t>Kapital</a:t>
            </a:r>
          </a:p>
          <a:p>
            <a:r>
              <a:rPr lang="de-DE"/>
              <a:t>Komplementär</a:t>
            </a:r>
          </a:p>
          <a:p>
            <a:r>
              <a:rPr lang="de-DE"/>
              <a:t>Kommanditist</a:t>
            </a:r>
          </a:p>
          <a:p>
            <a:endParaRPr lang="de-DE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/>
              <a:t>Bereiche der Informationssicherheit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Datenintegrität</a:t>
            </a:r>
          </a:p>
          <a:p>
            <a:r>
              <a:rPr lang="de-DE"/>
              <a:t>Hochverfügbarkeit</a:t>
            </a:r>
          </a:p>
          <a:p>
            <a:r>
              <a:rPr lang="de-DE"/>
              <a:t>Vertraulichkeit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DBMS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Datenbank</a:t>
            </a:r>
          </a:p>
          <a:p>
            <a:r>
              <a:rPr lang="de-DE" dirty="0" smtClean="0"/>
              <a:t> Verwaltungssoftware</a:t>
            </a:r>
          </a:p>
          <a:p>
            <a:r>
              <a:rPr lang="de-DE" dirty="0" smtClean="0"/>
              <a:t> Lese- und Schreibzugriffe</a:t>
            </a:r>
          </a:p>
          <a:p>
            <a:r>
              <a:rPr lang="de-DE" dirty="0" smtClean="0"/>
              <a:t> Datenzugriff</a:t>
            </a:r>
          </a:p>
          <a:p>
            <a:pPr>
              <a:buNone/>
            </a:pPr>
            <a:endParaRPr lang="de-DE" dirty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White-Box-Test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 Black-Box Test</a:t>
            </a:r>
          </a:p>
          <a:p>
            <a:r>
              <a:rPr lang="de-DE" dirty="0" smtClean="0"/>
              <a:t> Systemtest</a:t>
            </a:r>
          </a:p>
          <a:p>
            <a:r>
              <a:rPr lang="de-DE" dirty="0" smtClean="0"/>
              <a:t> strukturiert</a:t>
            </a:r>
          </a:p>
          <a:p>
            <a:r>
              <a:rPr lang="de-DE" dirty="0" smtClean="0"/>
              <a:t> </a:t>
            </a:r>
            <a:r>
              <a:rPr lang="de-DE" dirty="0" smtClean="0"/>
              <a:t>ablaufbezogen</a:t>
            </a:r>
          </a:p>
          <a:p>
            <a:r>
              <a:rPr lang="de-DE" dirty="0" smtClean="0"/>
              <a:t> Code</a:t>
            </a:r>
            <a:endParaRPr lang="de-DE" dirty="0" smtClean="0"/>
          </a:p>
          <a:p>
            <a:pPr>
              <a:buNone/>
            </a:pPr>
            <a:endParaRPr lang="de-DE" dirty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Normalisierung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Datenbank</a:t>
            </a:r>
          </a:p>
          <a:p>
            <a:r>
              <a:rPr lang="de-DE" dirty="0" smtClean="0"/>
              <a:t>Redundanz</a:t>
            </a:r>
            <a:endParaRPr lang="de-DE" dirty="0" smtClean="0"/>
          </a:p>
          <a:p>
            <a:r>
              <a:rPr lang="de-DE" dirty="0" smtClean="0"/>
              <a:t>funktionale </a:t>
            </a:r>
            <a:r>
              <a:rPr lang="de-DE" dirty="0" smtClean="0"/>
              <a:t>Abhängigkeiten</a:t>
            </a:r>
          </a:p>
          <a:p>
            <a:r>
              <a:rPr lang="de-DE" dirty="0" smtClean="0"/>
              <a:t>normalisieren</a:t>
            </a:r>
            <a:endParaRPr lang="de-DE" dirty="0" smtClean="0"/>
          </a:p>
          <a:p>
            <a:pPr>
              <a:buNone/>
            </a:pPr>
            <a:endParaRPr lang="de-DE" dirty="0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Virtualisierung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 Hardwareausnutzung</a:t>
            </a:r>
          </a:p>
          <a:p>
            <a:r>
              <a:rPr lang="de-DE" dirty="0" smtClean="0"/>
              <a:t> Serverauslastung</a:t>
            </a:r>
          </a:p>
          <a:p>
            <a:r>
              <a:rPr lang="de-DE" dirty="0" smtClean="0"/>
              <a:t> Kostenreduzierung</a:t>
            </a:r>
          </a:p>
          <a:p>
            <a:r>
              <a:rPr lang="de-DE" dirty="0" smtClean="0"/>
              <a:t> Abstraktionsschicht</a:t>
            </a:r>
          </a:p>
          <a:p>
            <a:pPr>
              <a:buNone/>
            </a:pPr>
            <a:endParaRPr lang="de-DE" dirty="0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ERP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 SAP</a:t>
            </a:r>
          </a:p>
          <a:p>
            <a:r>
              <a:rPr lang="de-DE" dirty="0" smtClean="0"/>
              <a:t> Unternehmensprozesse</a:t>
            </a:r>
          </a:p>
          <a:p>
            <a:r>
              <a:rPr lang="de-DE" dirty="0" smtClean="0"/>
              <a:t> Customizing</a:t>
            </a:r>
          </a:p>
          <a:p>
            <a:r>
              <a:rPr lang="de-DE" dirty="0" smtClean="0"/>
              <a:t> Standardsoftware</a:t>
            </a:r>
          </a:p>
          <a:p>
            <a:pPr>
              <a:buNone/>
            </a:pPr>
            <a:endParaRPr lang="de-DE" dirty="0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Serviceorientierte Architektur (SOA)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 Geschäftsprozess</a:t>
            </a:r>
          </a:p>
          <a:p>
            <a:r>
              <a:rPr lang="de-DE" dirty="0" smtClean="0"/>
              <a:t> EDV</a:t>
            </a:r>
          </a:p>
          <a:p>
            <a:r>
              <a:rPr lang="de-DE" dirty="0" smtClean="0"/>
              <a:t> Dienst</a:t>
            </a:r>
          </a:p>
          <a:p>
            <a:r>
              <a:rPr lang="de-DE" dirty="0" smtClean="0"/>
              <a:t> Prozessvereinheitlichung</a:t>
            </a:r>
          </a:p>
          <a:p>
            <a:pPr>
              <a:buNone/>
            </a:pPr>
            <a:endParaRPr lang="de-DE" dirty="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Web Service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 Anwendung</a:t>
            </a:r>
          </a:p>
          <a:p>
            <a:r>
              <a:rPr lang="de-DE" dirty="0" smtClean="0"/>
              <a:t> Client-Server-Architektur</a:t>
            </a:r>
          </a:p>
          <a:p>
            <a:r>
              <a:rPr lang="de-DE" dirty="0" smtClean="0"/>
              <a:t> Dienst</a:t>
            </a:r>
          </a:p>
          <a:p>
            <a:r>
              <a:rPr lang="de-DE" dirty="0" smtClean="0"/>
              <a:t> Protokoll</a:t>
            </a:r>
          </a:p>
          <a:p>
            <a:pPr>
              <a:buNone/>
            </a:pPr>
            <a:endParaRPr lang="de-DE" dirty="0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RAID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 Sicherung</a:t>
            </a:r>
          </a:p>
          <a:p>
            <a:r>
              <a:rPr lang="de-DE" dirty="0" smtClean="0"/>
              <a:t> Speicherplatz</a:t>
            </a:r>
          </a:p>
          <a:p>
            <a:r>
              <a:rPr lang="de-DE" dirty="0" smtClean="0"/>
              <a:t> Laufwerk</a:t>
            </a:r>
          </a:p>
          <a:p>
            <a:r>
              <a:rPr lang="de-DE" dirty="0" smtClean="0"/>
              <a:t> Festplatte</a:t>
            </a:r>
          </a:p>
          <a:p>
            <a:pPr>
              <a:buNone/>
            </a:pPr>
            <a:endParaRPr lang="de-DE" dirty="0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Symmetrische Verschlüsselung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Asymmetrische Verschlüsselung</a:t>
            </a:r>
          </a:p>
          <a:p>
            <a:r>
              <a:rPr lang="de-DE" dirty="0" smtClean="0"/>
              <a:t>Private Key</a:t>
            </a:r>
          </a:p>
          <a:p>
            <a:r>
              <a:rPr lang="de-DE" dirty="0" smtClean="0"/>
              <a:t>Public Key</a:t>
            </a:r>
          </a:p>
          <a:p>
            <a:r>
              <a:rPr lang="de-DE" dirty="0" smtClean="0"/>
              <a:t>Schlüssel</a:t>
            </a:r>
            <a:endParaRPr lang="de-D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956</Words>
  <Application>Microsoft PowerPoint</Application>
  <PresentationFormat>Bildschirmpräsentation (4:3)</PresentationFormat>
  <Paragraphs>672</Paragraphs>
  <Slides>122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122</vt:i4>
      </vt:variant>
    </vt:vector>
  </HeadingPairs>
  <TitlesOfParts>
    <vt:vector size="125" baseType="lpstr">
      <vt:lpstr>Times New Roman</vt:lpstr>
      <vt:lpstr>Arial</vt:lpstr>
      <vt:lpstr>Standarddesign</vt:lpstr>
      <vt:lpstr>WI-Tabu</vt:lpstr>
      <vt:lpstr>BWL</vt:lpstr>
      <vt:lpstr>Betrieb</vt:lpstr>
      <vt:lpstr>Externe Stakeholder</vt:lpstr>
      <vt:lpstr>Interne Stakeholder</vt:lpstr>
      <vt:lpstr>Konstitutive Entscheidungen</vt:lpstr>
      <vt:lpstr>GbR</vt:lpstr>
      <vt:lpstr>GmbH</vt:lpstr>
      <vt:lpstr>KG</vt:lpstr>
      <vt:lpstr>OHG</vt:lpstr>
      <vt:lpstr>AG</vt:lpstr>
      <vt:lpstr>Standortbestimmung</vt:lpstr>
      <vt:lpstr>Supply-Chain-Management</vt:lpstr>
      <vt:lpstr>Materialdisposition</vt:lpstr>
      <vt:lpstr>Ablaufgebundene Produktionslogistik</vt:lpstr>
      <vt:lpstr>Externes Rechnungswesen</vt:lpstr>
      <vt:lpstr>Internes Rechnungswesen</vt:lpstr>
      <vt:lpstr>Kapital</vt:lpstr>
      <vt:lpstr>Verfahren zur statischen Investitionsrechnung</vt:lpstr>
      <vt:lpstr>Verfahren zur dynamischen Investition</vt:lpstr>
      <vt:lpstr>Kosten und Leistungsrechnung</vt:lpstr>
      <vt:lpstr>Recruit Phase (Personalgewinnung)</vt:lpstr>
      <vt:lpstr>Select Phase (Personalgewinnung)</vt:lpstr>
      <vt:lpstr>Employ Phase (Personalgewinnung)</vt:lpstr>
      <vt:lpstr>Intrinsische Motivation</vt:lpstr>
      <vt:lpstr>Extrinsische Motivation</vt:lpstr>
      <vt:lpstr>2 Faktoren Theorie</vt:lpstr>
      <vt:lpstr>Bedürfnispyramide</vt:lpstr>
      <vt:lpstr>KITA</vt:lpstr>
      <vt:lpstr>On-the-Job</vt:lpstr>
      <vt:lpstr>Off-the-job</vt:lpstr>
      <vt:lpstr>Into-the-Job</vt:lpstr>
      <vt:lpstr>Sozialversicherungspflichtiges Bruttoentgelt</vt:lpstr>
      <vt:lpstr>Lohnsteuerkarte</vt:lpstr>
      <vt:lpstr>Gesetzesbücher</vt:lpstr>
      <vt:lpstr>BGB</vt:lpstr>
      <vt:lpstr>HGB</vt:lpstr>
      <vt:lpstr>Grundprinzip der Vertragsgestaltung</vt:lpstr>
      <vt:lpstr>Aufbauorganisation</vt:lpstr>
      <vt:lpstr>Ablauforganisation</vt:lpstr>
      <vt:lpstr>Partizipation</vt:lpstr>
      <vt:lpstr>Delegation</vt:lpstr>
      <vt:lpstr>Strategieformulierung</vt:lpstr>
      <vt:lpstr>Führunsgsstil</vt:lpstr>
      <vt:lpstr>Entscheidungsfindung</vt:lpstr>
      <vt:lpstr>Maximax Prinzip</vt:lpstr>
      <vt:lpstr>Minimax Prinzip</vt:lpstr>
      <vt:lpstr>BCG-Matrix</vt:lpstr>
      <vt:lpstr>Produktlebenszyklus</vt:lpstr>
      <vt:lpstr>SWOT-Analyse</vt:lpstr>
      <vt:lpstr>Erfahrungskurve</vt:lpstr>
      <vt:lpstr>Marketing Mix</vt:lpstr>
      <vt:lpstr>Der Projektauftrag</vt:lpstr>
      <vt:lpstr>Bestandteile d. Projektmanagements</vt:lpstr>
      <vt:lpstr>Operatives Controlling</vt:lpstr>
      <vt:lpstr>Strategisches Controlling</vt:lpstr>
      <vt:lpstr>Balanced Scorecard</vt:lpstr>
      <vt:lpstr>Bubblesort</vt:lpstr>
      <vt:lpstr>Straight Selection Sort</vt:lpstr>
      <vt:lpstr>Wasserfallmodell</vt:lpstr>
      <vt:lpstr>Rational Unified Process</vt:lpstr>
      <vt:lpstr>SOA</vt:lpstr>
      <vt:lpstr>Software as a Service</vt:lpstr>
      <vt:lpstr>RAID 0</vt:lpstr>
      <vt:lpstr>RAID 1</vt:lpstr>
      <vt:lpstr>RAID 3</vt:lpstr>
      <vt:lpstr>Asymmetrische Verschlüsselung</vt:lpstr>
      <vt:lpstr>Symmetrische Verschlüsselung</vt:lpstr>
      <vt:lpstr>PKI</vt:lpstr>
      <vt:lpstr>Certification Authority</vt:lpstr>
      <vt:lpstr>Cookies</vt:lpstr>
      <vt:lpstr>VPN</vt:lpstr>
      <vt:lpstr>Cloud Computing</vt:lpstr>
      <vt:lpstr>DHCP</vt:lpstr>
      <vt:lpstr>OSI-Modell</vt:lpstr>
      <vt:lpstr>IPv6</vt:lpstr>
      <vt:lpstr>2 Tier Architecture</vt:lpstr>
      <vt:lpstr>PKI</vt:lpstr>
      <vt:lpstr>Relationale Datenbank</vt:lpstr>
      <vt:lpstr>ARIS Konzept</vt:lpstr>
      <vt:lpstr>EPK</vt:lpstr>
      <vt:lpstr>ARIS-Toolset</vt:lpstr>
      <vt:lpstr>BONAPART</vt:lpstr>
      <vt:lpstr>Make-or-Buy Entscheidung</vt:lpstr>
      <vt:lpstr>ITIL</vt:lpstr>
      <vt:lpstr>ITSM</vt:lpstr>
      <vt:lpstr>COBIT</vt:lpstr>
      <vt:lpstr>SLA</vt:lpstr>
      <vt:lpstr>CMMI</vt:lpstr>
      <vt:lpstr>Bereiche der Informationssicherheit</vt:lpstr>
      <vt:lpstr>DBMS</vt:lpstr>
      <vt:lpstr>White-Box-Test</vt:lpstr>
      <vt:lpstr>Normalisierung</vt:lpstr>
      <vt:lpstr>Virtualisierung</vt:lpstr>
      <vt:lpstr>ERP</vt:lpstr>
      <vt:lpstr>Serviceorientierte Architektur (SOA)</vt:lpstr>
      <vt:lpstr>Web Service</vt:lpstr>
      <vt:lpstr>RAID</vt:lpstr>
      <vt:lpstr>Symmetrische Verschlüsselung</vt:lpstr>
      <vt:lpstr>AIDA</vt:lpstr>
      <vt:lpstr>Teambildungsphasen</vt:lpstr>
      <vt:lpstr>Transportschicht</vt:lpstr>
      <vt:lpstr>Schwachstellenanalyse</vt:lpstr>
      <vt:lpstr>eRecruitment</vt:lpstr>
      <vt:lpstr>Phishing</vt:lpstr>
      <vt:lpstr>Fachkompetenz</vt:lpstr>
      <vt:lpstr>Management by Exceptions</vt:lpstr>
      <vt:lpstr>Management by Objectives</vt:lpstr>
      <vt:lpstr>Herzbergtheorie</vt:lpstr>
      <vt:lpstr>Zertifikat</vt:lpstr>
      <vt:lpstr>Nischenstrategie</vt:lpstr>
      <vt:lpstr>SWOT-Analyse</vt:lpstr>
      <vt:lpstr>IPv6</vt:lpstr>
      <vt:lpstr>Benchmarking</vt:lpstr>
      <vt:lpstr>Portfolioanalyse</vt:lpstr>
      <vt:lpstr>Controlling</vt:lpstr>
      <vt:lpstr>ER-Modell</vt:lpstr>
      <vt:lpstr>3-Tier</vt:lpstr>
      <vt:lpstr>Produktlebenszyklus</vt:lpstr>
      <vt:lpstr>SLA</vt:lpstr>
      <vt:lpstr>OLA</vt:lpstr>
      <vt:lpstr>Underpinning Contact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WI-Tabu</dc:title>
  <dc:creator>Basti</dc:creator>
  <cp:lastModifiedBy>Basti</cp:lastModifiedBy>
  <cp:revision>22</cp:revision>
  <dcterms:created xsi:type="dcterms:W3CDTF">2011-02-07T10:40:34Z</dcterms:created>
  <dcterms:modified xsi:type="dcterms:W3CDTF">2011-02-08T13:35:13Z</dcterms:modified>
</cp:coreProperties>
</file>